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7" r:id="rId2"/>
  </p:sldMasterIdLst>
  <p:sldIdLst>
    <p:sldId id="273" r:id="rId3"/>
    <p:sldId id="274" r:id="rId4"/>
    <p:sldId id="281" r:id="rId5"/>
    <p:sldId id="272" r:id="rId6"/>
    <p:sldId id="275" r:id="rId7"/>
    <p:sldId id="282" r:id="rId8"/>
    <p:sldId id="261" r:id="rId9"/>
    <p:sldId id="276" r:id="rId10"/>
    <p:sldId id="262" r:id="rId11"/>
    <p:sldId id="277" r:id="rId12"/>
    <p:sldId id="278" r:id="rId13"/>
    <p:sldId id="283" r:id="rId14"/>
    <p:sldId id="264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CC00"/>
    <a:srgbClr val="FF990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134CC-3A75-4411-A99D-1257E6F7C2CC}" type="datetimeFigureOut">
              <a:rPr lang="ru-RU"/>
              <a:pPr>
                <a:defRPr/>
              </a:pPr>
              <a:t>11.06.2019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7BC38-63CC-45AB-AD92-A6D84BB965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71DBDD-BC22-43FE-9BF8-FF2514AF6A6A}" type="datetimeFigureOut">
              <a:rPr lang="ru-RU"/>
              <a:pPr/>
              <a:t>11.06.2019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DEAD79-C020-4286-B099-42CEC85447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9B901A-3CE8-4547-8CEE-A965B1403585}" type="datetimeFigureOut">
              <a:rPr lang="ru-RU"/>
              <a:pPr/>
              <a:t>11.06.2019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413200-51EA-46E6-9A55-24245693F8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CBB559-7AB5-483C-B55D-61A9EDC2B8D8}" type="datetimeFigureOut">
              <a:rPr lang="ru-RU"/>
              <a:pPr/>
              <a:t>11.06.2019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6294A-FF6A-420F-B1A5-563D145314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C8D40B-49B5-45DD-914A-4100A74C3FBE}" type="datetimeFigureOut">
              <a:rPr lang="ru-RU"/>
              <a:pPr/>
              <a:t>11.06.2019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AC510-ED7F-49F3-A261-3F960999F1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F50C7C-A35B-4964-90C2-D4CD3BF3BA32}" type="datetimeFigureOut">
              <a:rPr lang="ru-RU"/>
              <a:pPr/>
              <a:t>11.06.2019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E7B14-887E-4F42-8E07-2C0EE17676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929B8B-D9B4-4F5A-988C-F1544D461D7C}" type="datetimeFigureOut">
              <a:rPr lang="ru-RU"/>
              <a:pPr/>
              <a:t>11.06.2019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179F61-2048-4197-BA16-0B5468D247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8B87A2-F108-4CFF-8B70-F6512D1C3D93}" type="datetimeFigureOut">
              <a:rPr lang="ru-RU"/>
              <a:pPr/>
              <a:t>11.06.2019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3562E-6D54-4BD4-AEB2-51F10627BC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4B911E-035A-4EB5-95A7-8B0584174212}" type="datetimeFigureOut">
              <a:rPr lang="ru-RU"/>
              <a:pPr/>
              <a:t>11.06.2019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89B4C-82A9-4C41-BF68-AB8F4F408A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610768-307D-4370-AC23-C71FE34759CD}" type="datetimeFigureOut">
              <a:rPr lang="ru-RU"/>
              <a:pPr/>
              <a:t>11.06.2019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34D933-9E15-4709-A91F-79C22B75BA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6DA611-420C-4777-9935-0F1C714CB311}" type="datetimeFigureOut">
              <a:rPr lang="ru-RU"/>
              <a:pPr/>
              <a:t>11.06.2019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9A1F2-D543-4FFE-96D1-A657ED8DE6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12F8F-25BE-4F80-9C7B-FE1361133395}" type="datetimeFigureOut">
              <a:rPr lang="ru-RU"/>
              <a:pPr>
                <a:defRPr/>
              </a:pPr>
              <a:t>11.06.2019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05EDD-51BF-4C89-B288-0C6CB305BD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A55C2E-7EC6-4989-A362-BEB6509BBCB1}" type="datetimeFigureOut">
              <a:rPr lang="ru-RU"/>
              <a:pPr/>
              <a:t>11.06.2019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1F8B4-2B98-4240-89B1-073C723224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761A0-9E10-40A1-8D39-C44C22F94139}" type="datetimeFigureOut">
              <a:rPr lang="ru-RU"/>
              <a:pPr>
                <a:defRPr/>
              </a:pPr>
              <a:t>11.06.2019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A28C7-037D-4829-8D14-3E8ABBA308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F0521-ADA9-4927-BD44-25DBD301DB30}" type="datetimeFigureOut">
              <a:rPr lang="ru-RU"/>
              <a:pPr>
                <a:defRPr/>
              </a:pPr>
              <a:t>11.06.2019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A09ED-8686-452A-94B7-1FC736D24F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B0829-3EF7-4364-A887-D7E6559EE2F7}" type="datetimeFigureOut">
              <a:rPr lang="ru-RU"/>
              <a:pPr>
                <a:defRPr/>
              </a:pPr>
              <a:t>11.06.2019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20F57-A289-4F5A-8F69-5D9E1AB479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066BE-091C-4498-82FF-8BA6F263347B}" type="datetimeFigureOut">
              <a:rPr lang="ru-RU"/>
              <a:pPr>
                <a:defRPr/>
              </a:pPr>
              <a:t>11.06.2019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C652E-B646-4850-A83B-50FC2CC57C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5F67C-83B7-4A2A-B976-92C290FAC759}" type="datetimeFigureOut">
              <a:rPr lang="ru-RU"/>
              <a:pPr>
                <a:defRPr/>
              </a:pPr>
              <a:t>11.06.2019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A43BA-E8F2-48DE-8943-FAE6ABA423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FE915-923D-46FE-AE68-8C28FFC447F2}" type="datetimeFigureOut">
              <a:rPr lang="ru-RU"/>
              <a:pPr>
                <a:defRPr/>
              </a:pPr>
              <a:t>11.06.2019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F9B41-27A9-4A97-B7AA-05F78F663F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C541D-1782-426E-A2B5-48215C183196}" type="datetimeFigureOut">
              <a:rPr lang="ru-RU"/>
              <a:pPr>
                <a:defRPr/>
              </a:pPr>
              <a:t>11.06.2019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2A50C-A0A5-45FC-97B9-C33BA3D09C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66">
                <a:gamma/>
                <a:tint val="49020"/>
                <a:invGamma/>
              </a:srgbClr>
            </a:gs>
            <a:gs pos="100000">
              <a:srgbClr val="FFCC66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51F36B-A141-4E5B-B81A-9B3C547D7ED0}" type="datetimeFigureOut">
              <a:rPr lang="ru-RU"/>
              <a:pPr>
                <a:defRPr/>
              </a:pPr>
              <a:t>11.06.2019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37A97E-A30B-477B-BD88-1187586BC7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0" r:id="rId2"/>
    <p:sldLayoutId id="2147483703" r:id="rId3"/>
    <p:sldLayoutId id="2147483689" r:id="rId4"/>
    <p:sldLayoutId id="2147483704" r:id="rId5"/>
    <p:sldLayoutId id="2147483705" r:id="rId6"/>
    <p:sldLayoutId id="2147483706" r:id="rId7"/>
    <p:sldLayoutId id="2147483688" r:id="rId8"/>
    <p:sldLayoutId id="2147483707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66">
                <a:gamma/>
                <a:tint val="49020"/>
                <a:invGamma/>
              </a:srgbClr>
            </a:gs>
            <a:gs pos="100000">
              <a:srgbClr val="FFCC66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82E113B-44FF-48DD-A16F-401EC0CF9638}" type="datetimeFigureOut">
              <a:rPr lang="ru-RU"/>
              <a:pPr/>
              <a:t>11.06.2019</a:t>
            </a:fld>
            <a:endParaRPr lang="ru-RU"/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CFC2E3-135D-4A30-B300-2634A86B542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rjabinka.ru/" TargetMode="Externa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Rectangle 4"/>
          <p:cNvSpPr>
            <a:spLocks noGrp="1" noChangeArrowheads="1"/>
          </p:cNvSpPr>
          <p:nvPr>
            <p:ph type="title"/>
          </p:nvPr>
        </p:nvSpPr>
        <p:spPr>
          <a:xfrm>
            <a:off x="755576" y="1052736"/>
            <a:ext cx="7705799" cy="5112567"/>
          </a:xfrm>
        </p:spPr>
        <p:txBody>
          <a:bodyPr/>
          <a:lstStyle/>
          <a:p>
            <a:r>
              <a:rPr lang="ru-RU" sz="4000" i="1" dirty="0"/>
              <a:t>Краткая презентация </a:t>
            </a:r>
            <a:br>
              <a:rPr lang="ru-RU" sz="4000" i="1" dirty="0"/>
            </a:br>
            <a:r>
              <a:rPr lang="ru-RU" sz="4000" b="1" dirty="0" smtClean="0"/>
              <a:t>Дополнительной общеобразовательной общеразвивающей программы </a:t>
            </a:r>
            <a:r>
              <a:rPr lang="ru-RU" sz="4000" b="1" dirty="0"/>
              <a:t>социально – педагогической направленности</a:t>
            </a:r>
            <a:br>
              <a:rPr lang="ru-RU" sz="4000" b="1" dirty="0"/>
            </a:br>
            <a:r>
              <a:rPr lang="ru-RU" sz="4000" b="1" i="1" dirty="0" smtClean="0"/>
              <a:t>МДОУ </a:t>
            </a:r>
            <a:r>
              <a:rPr lang="ru-RU" sz="4000" b="1" i="1" dirty="0"/>
              <a:t>«Детский сад № 117»</a:t>
            </a:r>
          </a:p>
        </p:txBody>
      </p:sp>
      <p:pic>
        <p:nvPicPr>
          <p:cNvPr id="112646" name="Picture 6" descr="644232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180975" y="-171450"/>
            <a:ext cx="2301875" cy="2492375"/>
          </a:xfrm>
          <a:noFill/>
          <a:ln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ru-RU" b="1" u="sng" dirty="0" smtClean="0">
                <a:solidFill>
                  <a:srgbClr val="00B050"/>
                </a:solidFill>
              </a:rPr>
              <a:t>Модуль </a:t>
            </a:r>
            <a:endParaRPr lang="en-US" b="1" u="sng" dirty="0" smtClean="0">
              <a:solidFill>
                <a:srgbClr val="00B050"/>
              </a:solidFill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ru-RU" b="1" u="sng" dirty="0" smtClean="0">
                <a:solidFill>
                  <a:srgbClr val="00B050"/>
                </a:solidFill>
              </a:rPr>
              <a:t>«Учимся говорить правильно»</a:t>
            </a:r>
          </a:p>
          <a:p>
            <a:pPr>
              <a:lnSpc>
                <a:spcPct val="80000"/>
              </a:lnSpc>
            </a:pPr>
            <a:endParaRPr lang="ru-RU" sz="2300" dirty="0" smtClean="0"/>
          </a:p>
          <a:p>
            <a:pPr>
              <a:lnSpc>
                <a:spcPct val="80000"/>
              </a:lnSpc>
            </a:pPr>
            <a:endParaRPr lang="ru-RU" sz="2300" dirty="0"/>
          </a:p>
          <a:p>
            <a:pPr marL="0" indent="0" algn="ctr">
              <a:buNone/>
            </a:pPr>
            <a:r>
              <a:rPr lang="ru-RU" sz="3600" dirty="0" smtClean="0"/>
              <a:t>Направлен на формирование </a:t>
            </a:r>
            <a:r>
              <a:rPr lang="ru-RU" sz="3600" dirty="0"/>
              <a:t>у детей </a:t>
            </a:r>
            <a:r>
              <a:rPr lang="ru-RU" sz="3600" dirty="0" smtClean="0"/>
              <a:t>правильного </a:t>
            </a:r>
            <a:r>
              <a:rPr lang="ru-RU" sz="3600" dirty="0"/>
              <a:t>звукопроизношения, практическое освоение лексических и грамматических средств языка. 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63844" name="Picture 4" descr="64423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71450"/>
            <a:ext cx="1862138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404664"/>
            <a:ext cx="7313612" cy="5051574"/>
          </a:xfrm>
        </p:spPr>
        <p:txBody>
          <a:bodyPr/>
          <a:lstStyle/>
          <a:p>
            <a:pPr marL="0" indent="0" algn="ctr">
              <a:buNone/>
            </a:pPr>
            <a:r>
              <a:rPr lang="ru-RU" b="1" u="sng" dirty="0" smtClean="0">
                <a:solidFill>
                  <a:srgbClr val="00B050"/>
                </a:solidFill>
              </a:rPr>
              <a:t>Модуль «</a:t>
            </a:r>
            <a:r>
              <a:rPr lang="ru-RU" b="1" u="sng" dirty="0" err="1" smtClean="0">
                <a:solidFill>
                  <a:srgbClr val="00B050"/>
                </a:solidFill>
              </a:rPr>
              <a:t>Развивайка</a:t>
            </a:r>
            <a:r>
              <a:rPr lang="ru-RU" b="1" u="sng" dirty="0" smtClean="0">
                <a:solidFill>
                  <a:srgbClr val="00B050"/>
                </a:solidFill>
              </a:rPr>
              <a:t>»</a:t>
            </a:r>
            <a:endParaRPr lang="en-US" b="1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ru-RU" sz="2000" dirty="0"/>
          </a:p>
          <a:p>
            <a:pPr marL="0" indent="0" algn="ctr">
              <a:buNone/>
            </a:pPr>
            <a:r>
              <a:rPr lang="ru-RU" sz="2400" b="1" dirty="0"/>
              <a:t>Цель программы:</a:t>
            </a:r>
            <a:r>
              <a:rPr lang="ru-RU" sz="2400" dirty="0"/>
              <a:t> реализация системы </a:t>
            </a:r>
            <a:r>
              <a:rPr lang="ru-RU" sz="2400" dirty="0" err="1"/>
              <a:t>коррекционно</a:t>
            </a:r>
            <a:r>
              <a:rPr lang="ru-RU" sz="2400" dirty="0"/>
              <a:t> – развивающей работы, направленной на выравнивание психофизического и речевого развития детей </a:t>
            </a:r>
            <a:r>
              <a:rPr lang="ru-RU" sz="2400" dirty="0" smtClean="0"/>
              <a:t>и </a:t>
            </a:r>
            <a:r>
              <a:rPr lang="ru-RU" sz="2400" dirty="0"/>
              <a:t>обеспечение их всестороннего гармоничного развития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ru-RU" sz="2400" dirty="0" smtClean="0"/>
              <a:t>Программа </a:t>
            </a:r>
            <a:r>
              <a:rPr lang="ru-RU" sz="2400" dirty="0"/>
              <a:t>направлена на помощь детям с нарушениями в </a:t>
            </a:r>
            <a:r>
              <a:rPr lang="ru-RU" sz="2400" dirty="0" smtClean="0"/>
              <a:t>познавательной</a:t>
            </a:r>
            <a:r>
              <a:rPr lang="en-US" sz="2400" dirty="0" smtClean="0"/>
              <a:t> </a:t>
            </a:r>
            <a:r>
              <a:rPr lang="ru-RU" sz="2400" dirty="0" smtClean="0"/>
              <a:t>сфере </a:t>
            </a:r>
            <a:r>
              <a:rPr lang="ru-RU" sz="2400" dirty="0"/>
              <a:t>в развитии интересов, любознательности и познавательной мотивации, формирование познавательных действий.</a:t>
            </a:r>
          </a:p>
          <a:p>
            <a:endParaRPr lang="ru-RU" sz="2000" dirty="0"/>
          </a:p>
          <a:p>
            <a:endParaRPr lang="ru-RU" sz="1900" dirty="0"/>
          </a:p>
        </p:txBody>
      </p:sp>
      <p:pic>
        <p:nvPicPr>
          <p:cNvPr id="164868" name="Picture 4" descr="64423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71450"/>
            <a:ext cx="1995488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7744" y="404664"/>
            <a:ext cx="7647781" cy="5976664"/>
          </a:xfrm>
        </p:spPr>
        <p:txBody>
          <a:bodyPr/>
          <a:lstStyle/>
          <a:p>
            <a:pPr marL="0" indent="0" algn="ctr">
              <a:buNone/>
            </a:pPr>
            <a:r>
              <a:rPr lang="ru-RU" b="1" u="sng" dirty="0" smtClean="0">
                <a:solidFill>
                  <a:srgbClr val="00B050"/>
                </a:solidFill>
              </a:rPr>
              <a:t>Характеристика взаимодействия педагогического коллектива с семьями детей</a:t>
            </a:r>
            <a:endParaRPr lang="en-US" b="1" u="sng" dirty="0" smtClean="0">
              <a:solidFill>
                <a:srgbClr val="00B050"/>
              </a:solidFill>
            </a:endParaRPr>
          </a:p>
          <a:p>
            <a:pPr algn="just"/>
            <a:r>
              <a:rPr lang="ru-RU" sz="1800" dirty="0" smtClean="0"/>
              <a:t>В </a:t>
            </a:r>
            <a:r>
              <a:rPr lang="ru-RU" sz="1800" dirty="0"/>
              <a:t>основе системы взаимодействия </a:t>
            </a:r>
            <a:r>
              <a:rPr lang="ru-RU" sz="1800" dirty="0" smtClean="0"/>
              <a:t>МДОУ «Детский сад № 117»с </a:t>
            </a:r>
            <a:r>
              <a:rPr lang="ru-RU" sz="1800" dirty="0"/>
              <a:t>семьями воспитанников лежит идея сотрудничества, психолого-педагогической поддержки родителей (законных представителей) в процессе воспитания и развития воспитанников ДОУ (Закон "Об образовании в Российской Федерации", гл. 4, ст. 44</a:t>
            </a:r>
            <a:r>
              <a:rPr lang="ru-RU" sz="1800" dirty="0" smtClean="0"/>
              <a:t>).</a:t>
            </a:r>
          </a:p>
          <a:p>
            <a:pPr algn="just"/>
            <a:r>
              <a:rPr lang="ru-RU" sz="1800" dirty="0"/>
              <a:t>Вся система работы в нашем учреждении направлена на принятие семьи как первого и самого главного действующего лица в воспитании и образовании </a:t>
            </a:r>
            <a:r>
              <a:rPr lang="ru-RU" sz="1800" dirty="0" smtClean="0"/>
              <a:t>ребенка, в том числе в дополнительном. </a:t>
            </a:r>
            <a:endParaRPr lang="ru-RU" sz="1800" dirty="0"/>
          </a:p>
          <a:p>
            <a:pPr algn="just"/>
            <a:r>
              <a:rPr lang="ru-RU" sz="1800" dirty="0"/>
              <a:t>У</a:t>
            </a:r>
            <a:r>
              <a:rPr lang="ru-RU" sz="1800" dirty="0" smtClean="0"/>
              <a:t>частие </a:t>
            </a:r>
            <a:r>
              <a:rPr lang="ru-RU" sz="1800" dirty="0"/>
              <a:t>семьи в </a:t>
            </a:r>
            <a:r>
              <a:rPr lang="ru-RU" sz="1800" dirty="0" smtClean="0"/>
              <a:t>дополнительном образовании позволяет </a:t>
            </a:r>
            <a:r>
              <a:rPr lang="ru-RU" sz="1800" dirty="0"/>
              <a:t>повысить качество образования детей, так как родители заинтересованы в дальнейшем развитии своего ребенка.</a:t>
            </a:r>
          </a:p>
          <a:p>
            <a:pPr algn="just"/>
            <a:r>
              <a:rPr lang="ru-RU" sz="1800" dirty="0"/>
              <a:t>Открытость детского сада для семьи, сотрудничество педагогов и родителей в воспитании </a:t>
            </a:r>
            <a:r>
              <a:rPr lang="ru-RU" sz="1800" dirty="0" smtClean="0"/>
              <a:t>детей обеспечивает </a:t>
            </a:r>
            <a:r>
              <a:rPr lang="ru-RU" sz="1800" dirty="0"/>
              <a:t>возможность реализации единых подходов к развитию личности ребенка в семье и детском саду.</a:t>
            </a:r>
          </a:p>
          <a:p>
            <a:endParaRPr lang="ru-RU" sz="1900" dirty="0"/>
          </a:p>
        </p:txBody>
      </p:sp>
      <p:pic>
        <p:nvPicPr>
          <p:cNvPr id="164868" name="Picture 4" descr="64423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71450"/>
            <a:ext cx="1995488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759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07504" y="2564904"/>
            <a:ext cx="8812212" cy="302475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ru-RU" i="1" dirty="0" smtClean="0"/>
              <a:t>Более подробно с  документами, регламентирующими деятельность МДОУ «Детский сад № 117» по оказанию дополнительных (платных) образовательных услуг можно ознакомиться на сайте учреждения </a:t>
            </a:r>
            <a:r>
              <a:rPr lang="en-US" i="1" dirty="0">
                <a:hlinkClick r:id="rId2"/>
              </a:rPr>
              <a:t>https://rjabinka.ru</a:t>
            </a:r>
            <a:r>
              <a:rPr lang="en-US" i="1" dirty="0" smtClean="0">
                <a:hlinkClick r:id="rId2"/>
              </a:rPr>
              <a:t>/</a:t>
            </a:r>
            <a:r>
              <a:rPr lang="ru-RU" i="1" dirty="0" smtClean="0"/>
              <a:t> </a:t>
            </a:r>
          </a:p>
          <a:p>
            <a:pPr marL="0" indent="0">
              <a:lnSpc>
                <a:spcPct val="80000"/>
              </a:lnSpc>
              <a:buNone/>
            </a:pPr>
            <a:endParaRPr lang="ru-RU" sz="2200" dirty="0"/>
          </a:p>
        </p:txBody>
      </p:sp>
      <p:pic>
        <p:nvPicPr>
          <p:cNvPr id="4" name="Picture 4" descr="64423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520" y="116632"/>
            <a:ext cx="1995488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908720"/>
            <a:ext cx="8362950" cy="1354137"/>
          </a:xfrm>
        </p:spPr>
        <p:txBody>
          <a:bodyPr/>
          <a:lstStyle/>
          <a:p>
            <a:r>
              <a:rPr lang="ru-RU" sz="5400" b="1" i="1" dirty="0" smtClean="0">
                <a:solidFill>
                  <a:srgbClr val="00B050"/>
                </a:solidFill>
              </a:rPr>
              <a:t>ЦЕЛЬ ПРОГРАММЫ</a:t>
            </a:r>
            <a:endParaRPr lang="ru-RU" sz="5400" b="1" i="1" dirty="0">
              <a:solidFill>
                <a:srgbClr val="00B050"/>
              </a:solidFill>
            </a:endParaRP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420888"/>
            <a:ext cx="8218487" cy="3705275"/>
          </a:xfrm>
        </p:spPr>
        <p:txBody>
          <a:bodyPr/>
          <a:lstStyle/>
          <a:p>
            <a:pPr marL="0" indent="0" algn="ctr">
              <a:buNone/>
            </a:pPr>
            <a:r>
              <a:rPr lang="ru-RU" i="1" dirty="0" smtClean="0"/>
              <a:t>- создание </a:t>
            </a:r>
            <a:r>
              <a:rPr lang="ru-RU" i="1" dirty="0"/>
              <a:t>условий  для повышения доступности, современного качества и эффективности дополнительного образования с сохранением лучших традиций и накопленного  опыта по разным образовательным областям</a:t>
            </a:r>
          </a:p>
          <a:p>
            <a:endParaRPr lang="ru-RU" dirty="0"/>
          </a:p>
        </p:txBody>
      </p:sp>
      <p:pic>
        <p:nvPicPr>
          <p:cNvPr id="4" name="Picture 4" descr="64423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-171400"/>
            <a:ext cx="1660974" cy="1798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12974"/>
          </a:xfrm>
        </p:spPr>
        <p:txBody>
          <a:bodyPr/>
          <a:lstStyle/>
          <a:p>
            <a:r>
              <a:rPr lang="ru-RU" b="1" i="1" dirty="0" smtClean="0">
                <a:solidFill>
                  <a:srgbClr val="00B050"/>
                </a:solidFill>
              </a:rPr>
              <a:t>ЗАДАЧИ: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19256" cy="5544616"/>
          </a:xfrm>
        </p:spPr>
        <p:txBody>
          <a:bodyPr/>
          <a:lstStyle/>
          <a:p>
            <a:pPr marL="0" indent="0">
              <a:buNone/>
            </a:pPr>
            <a:r>
              <a:rPr lang="ru-RU" sz="1600" dirty="0"/>
              <a:t>1.Обеспечение государственных гарантий доступности дополнительного образования детей с учётом его потребностей и пожеланий родителей для обеспечения ранней социализации детей; и создание равных «стартовых» возможностей каждому ребёнку.</a:t>
            </a:r>
          </a:p>
          <a:p>
            <a:pPr marL="0" indent="0">
              <a:buNone/>
            </a:pPr>
            <a:r>
              <a:rPr lang="ru-RU" sz="1600" dirty="0"/>
              <a:t>2.Создание условий для повышения качества дополнительного образования детей дошкольного возраста через обеспечение комплексного подхода к программам дополнительного образования и отбора методических пособий, отвечающих современным требованиям и специфике дошкольного образования.</a:t>
            </a:r>
          </a:p>
          <a:p>
            <a:pPr marL="0" indent="0">
              <a:buNone/>
            </a:pPr>
            <a:r>
              <a:rPr lang="ru-RU" sz="1600" dirty="0"/>
              <a:t>3.Создание условий для повышения качества профессиональной подготовленности педагогов по организации дополнительного образования в ДОУ. Современный педагог в сфере дополнительного образования должен быть направлен на детей, стремиться к партнёрским отношениям со своими воспитанниками, владеть знаниями, достаточными для разработки авторской образовательной программы, техникой исследовательской работы, её организации и анализа.</a:t>
            </a:r>
          </a:p>
          <a:p>
            <a:pPr marL="0" indent="0">
              <a:buNone/>
            </a:pPr>
            <a:r>
              <a:rPr lang="ru-RU" sz="1600" dirty="0"/>
              <a:t>4.Более полное использование образовательного потенциала семей, развитие социального партнёрства ДОУ с учреждениями образования, культуры и спорта. Формирование механизмов оценки качества и востребованности образовательных услуг с участием заказчиков (родителей).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4281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0850" y="462757"/>
            <a:ext cx="7865566" cy="1094036"/>
          </a:xfrm>
          <a:noFill/>
          <a:ln/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i="1" kern="1200" cap="all" dirty="0">
                <a:solidFill>
                  <a:srgbClr val="00B050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ВОЗРАСТНЫЕ И ИНЫЕ КАТЕГОРИИ ДЕТЕЙ, </a:t>
            </a:r>
            <a:r>
              <a:rPr lang="ru-RU" sz="2400" b="1" i="1" kern="1200" cap="all" dirty="0" smtClean="0">
                <a:solidFill>
                  <a:srgbClr val="00B050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2400" b="1" i="1" kern="1200" cap="all" dirty="0" smtClean="0">
                <a:solidFill>
                  <a:srgbClr val="00B050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r>
              <a:rPr lang="ru-RU" sz="2400" b="1" i="1" kern="1200" cap="all" dirty="0" smtClean="0">
                <a:solidFill>
                  <a:srgbClr val="00B050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НА </a:t>
            </a:r>
            <a:r>
              <a:rPr lang="ru-RU" sz="2400" b="1" i="1" kern="1200" cap="all" dirty="0">
                <a:solidFill>
                  <a:srgbClr val="00B050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КОТОРЫХ ОРИЕНТИРОВАНА </a:t>
            </a:r>
            <a:r>
              <a:rPr lang="ru-RU" sz="2400" b="1" i="1" kern="1200" cap="all" dirty="0" smtClean="0">
                <a:solidFill>
                  <a:srgbClr val="00B050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ПРОГРАММА</a:t>
            </a:r>
            <a:endParaRPr lang="ru-RU" sz="2400" kern="1200" cap="all" dirty="0">
              <a:solidFill>
                <a:srgbClr val="00B050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900113" y="1412875"/>
            <a:ext cx="7704137" cy="4464050"/>
          </a:xfrm>
        </p:spPr>
        <p:txBody>
          <a:bodyPr>
            <a:normAutofit fontScale="92500"/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ru-RU" sz="2700" dirty="0" smtClean="0"/>
              <a:t>	Дополнительная общеобразовательная общеразвивающая программа </a:t>
            </a:r>
            <a:r>
              <a:rPr lang="ru-RU" sz="2700" dirty="0"/>
              <a:t>социально – педагогической </a:t>
            </a:r>
            <a:r>
              <a:rPr lang="ru-RU" sz="2700" dirty="0" smtClean="0"/>
              <a:t>направленности предназначена  </a:t>
            </a:r>
            <a:r>
              <a:rPr lang="ru-RU" sz="2700" dirty="0"/>
              <a:t>для работы с детьми от </a:t>
            </a:r>
            <a:r>
              <a:rPr lang="ru-RU" sz="2700" dirty="0" smtClean="0"/>
              <a:t>3 </a:t>
            </a:r>
            <a:r>
              <a:rPr lang="ru-RU" sz="2700" dirty="0"/>
              <a:t>до 8 лет. </a:t>
            </a:r>
            <a:endParaRPr lang="ru-RU" sz="2700" dirty="0" smtClean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sz="2700" dirty="0"/>
              <a:t>	</a:t>
            </a:r>
            <a:r>
              <a:rPr lang="ru-RU" sz="2700" dirty="0" smtClean="0"/>
              <a:t>Группы </a:t>
            </a:r>
            <a:r>
              <a:rPr lang="ru-RU" sz="2700" dirty="0"/>
              <a:t>укомплектованы по одновозрастному </a:t>
            </a:r>
            <a:r>
              <a:rPr lang="ru-RU" sz="2700" dirty="0" smtClean="0"/>
              <a:t>принципу.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sz="2700" dirty="0"/>
              <a:t>	</a:t>
            </a:r>
            <a:r>
              <a:rPr lang="ru-RU" sz="2700" dirty="0" smtClean="0"/>
              <a:t>Нормативный </a:t>
            </a:r>
            <a:r>
              <a:rPr lang="ru-RU" sz="2700" dirty="0"/>
              <a:t>срок освоения программы – </a:t>
            </a:r>
            <a:r>
              <a:rPr lang="ru-RU" sz="2700" dirty="0" smtClean="0"/>
              <a:t>1 год.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sz="2700" dirty="0"/>
              <a:t>	</a:t>
            </a:r>
            <a:r>
              <a:rPr lang="ru-RU" sz="2700" dirty="0" smtClean="0"/>
              <a:t>Программа </a:t>
            </a:r>
            <a:r>
              <a:rPr lang="ru-RU" sz="2700" dirty="0"/>
              <a:t>реализуется на государственном языке Российской Федерации.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ru-RU" sz="2700" dirty="0" smtClean="0"/>
              <a:t>   Форма </a:t>
            </a:r>
            <a:r>
              <a:rPr lang="ru-RU" sz="2700" dirty="0"/>
              <a:t>обучения: очная.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ru-RU" sz="2700" dirty="0" smtClean="0"/>
              <a:t>   Характер </a:t>
            </a:r>
            <a:r>
              <a:rPr lang="ru-RU" sz="2700" dirty="0"/>
              <a:t>обучения: светский.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700" dirty="0"/>
          </a:p>
          <a:p>
            <a:pPr>
              <a:lnSpc>
                <a:spcPct val="80000"/>
              </a:lnSpc>
            </a:pPr>
            <a:endParaRPr lang="ru-RU" sz="2000" dirty="0"/>
          </a:p>
        </p:txBody>
      </p:sp>
      <p:pic>
        <p:nvPicPr>
          <p:cNvPr id="17412" name="Picture 4" descr="64423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71450"/>
            <a:ext cx="1171575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557338"/>
            <a:ext cx="8177411" cy="4751982"/>
          </a:xfrm>
        </p:spPr>
        <p:txBody>
          <a:bodyPr/>
          <a:lstStyle/>
          <a:p>
            <a:pPr algn="just">
              <a:lnSpc>
                <a:spcPct val="80000"/>
              </a:lnSpc>
              <a:buNone/>
            </a:pPr>
            <a:r>
              <a:rPr lang="ru-RU" sz="2400" b="1" dirty="0"/>
              <a:t>	</a:t>
            </a:r>
            <a:r>
              <a:rPr lang="ru-RU" sz="2400" i="1" dirty="0" smtClean="0"/>
              <a:t>Программа </a:t>
            </a:r>
            <a:r>
              <a:rPr lang="ru-RU" sz="2400" i="1" dirty="0"/>
              <a:t>направлена на всестороннее удовлетворение образовательных потребностей родителей (законных представителей) и детей в интеллектуальном, духовно – нравственном и физическом совершенствовании. </a:t>
            </a:r>
            <a:endParaRPr lang="ru-RU" sz="2400" i="1" dirty="0" smtClean="0"/>
          </a:p>
          <a:p>
            <a:pPr algn="just">
              <a:lnSpc>
                <a:spcPct val="80000"/>
              </a:lnSpc>
              <a:buNone/>
            </a:pPr>
            <a:r>
              <a:rPr lang="ru-RU" sz="2400" i="1" dirty="0" smtClean="0"/>
              <a:t>Освоение </a:t>
            </a:r>
            <a:r>
              <a:rPr lang="ru-RU" sz="2400" i="1" dirty="0"/>
              <a:t>Программы не сопровождается повышением уровня образования. </a:t>
            </a:r>
            <a:endParaRPr lang="ru-RU" sz="2400" i="1" dirty="0" smtClean="0"/>
          </a:p>
          <a:p>
            <a:pPr algn="just">
              <a:lnSpc>
                <a:spcPct val="80000"/>
              </a:lnSpc>
              <a:buNone/>
            </a:pPr>
            <a:r>
              <a:rPr lang="ru-RU" sz="2400" i="1" dirty="0" smtClean="0"/>
              <a:t>Программа </a:t>
            </a:r>
            <a:r>
              <a:rPr lang="ru-RU" sz="2400" i="1" dirty="0"/>
              <a:t>реализуется за рамками Основной общеобразовательной программы дошкольного образования.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ru-RU" sz="2000" dirty="0"/>
          </a:p>
        </p:txBody>
      </p:sp>
      <p:pic>
        <p:nvPicPr>
          <p:cNvPr id="161797" name="Picture 5" descr="64423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71450"/>
            <a:ext cx="1330325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Направленность Программы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557338"/>
            <a:ext cx="8177411" cy="4751982"/>
          </a:xfrm>
        </p:spPr>
        <p:txBody>
          <a:bodyPr/>
          <a:lstStyle/>
          <a:p>
            <a:pPr lvl="0"/>
            <a:r>
              <a:rPr lang="ru-RU" sz="1800" dirty="0" err="1" smtClean="0">
                <a:latin typeface="+mj-lt"/>
              </a:rPr>
              <a:t>Нищева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>
                <a:latin typeface="+mj-lt"/>
              </a:rPr>
              <a:t>Н.В. Программа коррекционно-развивающей работы в логопедической группе детского сада для детей с общим недоразвитием речи (с 4 до 7 лет)</a:t>
            </a:r>
          </a:p>
          <a:p>
            <a:pPr lvl="0"/>
            <a:r>
              <a:rPr lang="ru-RU" sz="1800" dirty="0" smtClean="0">
                <a:latin typeface="+mj-lt"/>
              </a:rPr>
              <a:t>Филичева </a:t>
            </a:r>
            <a:r>
              <a:rPr lang="ru-RU" sz="1800" dirty="0">
                <a:latin typeface="+mj-lt"/>
              </a:rPr>
              <a:t>Т.Б., Чиркина Т.В., Программа обучения и воспитания детей с фонетико-фонематическим недоразвитием старшая группа детского </a:t>
            </a:r>
            <a:r>
              <a:rPr lang="ru-RU" sz="1800" dirty="0" smtClean="0">
                <a:latin typeface="+mj-lt"/>
              </a:rPr>
              <a:t>сада</a:t>
            </a:r>
            <a:endParaRPr lang="ru-RU" sz="1800" dirty="0">
              <a:latin typeface="+mj-lt"/>
            </a:endParaRPr>
          </a:p>
          <a:p>
            <a:pPr lvl="0"/>
            <a:r>
              <a:rPr lang="ru-RU" sz="1800" dirty="0">
                <a:latin typeface="+mj-lt"/>
              </a:rPr>
              <a:t> Филичева Т.Б., Чиркина Г.В., Туманова Т.В. Программы дошкольных образовательных учреждений компенсирующего вида для детей с нарушением речи. Коррекция нарушений речи. </a:t>
            </a:r>
            <a:endParaRPr lang="ru-RU" sz="1800" dirty="0" smtClean="0">
              <a:latin typeface="+mj-lt"/>
            </a:endParaRPr>
          </a:p>
          <a:p>
            <a:r>
              <a:rPr lang="ru-RU" sz="1800" dirty="0"/>
              <a:t>Цветик – </a:t>
            </a:r>
            <a:r>
              <a:rPr lang="ru-RU" sz="1800" dirty="0" err="1"/>
              <a:t>семицветик</a:t>
            </a:r>
            <a:r>
              <a:rPr lang="ru-RU" sz="1800" dirty="0"/>
              <a:t>. Программа </a:t>
            </a:r>
            <a:r>
              <a:rPr lang="ru-RU" sz="1800" dirty="0" err="1"/>
              <a:t>психолого</a:t>
            </a:r>
            <a:r>
              <a:rPr lang="ru-RU" sz="1800" dirty="0"/>
              <a:t> – педагогических занятий для дошкольников 3-6 лет. Сост. Н. Ю. </a:t>
            </a:r>
            <a:r>
              <a:rPr lang="ru-RU" sz="1800" dirty="0" err="1"/>
              <a:t>Куражевой</a:t>
            </a:r>
            <a:r>
              <a:rPr lang="ru-RU" sz="1800" dirty="0"/>
              <a:t>. </a:t>
            </a:r>
            <a:endParaRPr lang="ru-RU" sz="1800" dirty="0"/>
          </a:p>
          <a:p>
            <a:r>
              <a:rPr lang="ru-RU" sz="1800" dirty="0"/>
              <a:t>Шипицына Л.М., </a:t>
            </a:r>
            <a:r>
              <a:rPr lang="ru-RU" sz="1800" dirty="0" err="1"/>
              <a:t>Защиринская</a:t>
            </a:r>
            <a:r>
              <a:rPr lang="ru-RU" sz="1800" dirty="0"/>
              <a:t> О.В., Воронова А.П., Нилова Т.А. Азбука общения: Развитие личности ребенка, навыков общения со взрослыми и сверстниками (для детей  3 – 6 лет).</a:t>
            </a:r>
          </a:p>
          <a:p>
            <a:pPr lvl="0"/>
            <a:endParaRPr lang="ru-RU" sz="1600" dirty="0">
              <a:latin typeface="+mj-lt"/>
            </a:endParaRPr>
          </a:p>
          <a:p>
            <a:pPr algn="just">
              <a:lnSpc>
                <a:spcPct val="80000"/>
              </a:lnSpc>
              <a:buNone/>
            </a:pPr>
            <a:endParaRPr lang="ru-RU" sz="2000" dirty="0"/>
          </a:p>
        </p:txBody>
      </p:sp>
      <p:pic>
        <p:nvPicPr>
          <p:cNvPr id="161797" name="Picture 5" descr="64423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71450"/>
            <a:ext cx="1330325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Используемые </a:t>
            </a:r>
            <a:r>
              <a:rPr lang="ru-RU" b="1" dirty="0">
                <a:solidFill>
                  <a:srgbClr val="00B050"/>
                </a:solidFill>
              </a:rPr>
              <a:t>Программы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158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4800" y="116632"/>
            <a:ext cx="8686800" cy="936104"/>
          </a:xfrm>
          <a:noFill/>
          <a:ln/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3600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r>
              <a:rPr lang="ru-RU" sz="3600" b="1" i="1" kern="1200" cap="all" dirty="0" smtClean="0">
                <a:solidFill>
                  <a:srgbClr val="00B050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Модули программы</a:t>
            </a:r>
            <a:endParaRPr lang="ru-RU" sz="3600" kern="1200" cap="all" dirty="0">
              <a:solidFill>
                <a:srgbClr val="00B050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0482" name="Объект 2"/>
          <p:cNvSpPr>
            <a:spLocks noGrp="1"/>
          </p:cNvSpPr>
          <p:nvPr>
            <p:ph idx="4294967295"/>
          </p:nvPr>
        </p:nvSpPr>
        <p:spPr>
          <a:xfrm>
            <a:off x="179512" y="1340768"/>
            <a:ext cx="8785671" cy="4899025"/>
          </a:xfrm>
        </p:spPr>
        <p:txBody>
          <a:bodyPr/>
          <a:lstStyle/>
          <a:p>
            <a:r>
              <a:rPr lang="ru-RU" sz="4400" b="1" i="1" dirty="0" smtClean="0">
                <a:solidFill>
                  <a:srgbClr val="00B050"/>
                </a:solidFill>
              </a:rPr>
              <a:t>«</a:t>
            </a:r>
            <a:r>
              <a:rPr lang="ru-RU" sz="4400" b="1" i="1" dirty="0" err="1" smtClean="0">
                <a:solidFill>
                  <a:srgbClr val="00B050"/>
                </a:solidFill>
              </a:rPr>
              <a:t>Умничка</a:t>
            </a:r>
            <a:r>
              <a:rPr lang="ru-RU" sz="4400" b="1" i="1" dirty="0" smtClean="0">
                <a:solidFill>
                  <a:srgbClr val="00B050"/>
                </a:solidFill>
              </a:rPr>
              <a:t>»</a:t>
            </a:r>
          </a:p>
          <a:p>
            <a:r>
              <a:rPr lang="ru-RU" sz="4400" b="1" i="1" dirty="0" smtClean="0">
                <a:solidFill>
                  <a:srgbClr val="00B050"/>
                </a:solidFill>
              </a:rPr>
              <a:t>«</a:t>
            </a:r>
            <a:r>
              <a:rPr lang="ru-RU" sz="4400" b="1" i="1" dirty="0" err="1" smtClean="0">
                <a:solidFill>
                  <a:srgbClr val="00B050"/>
                </a:solidFill>
              </a:rPr>
              <a:t>Логоритмика</a:t>
            </a:r>
            <a:r>
              <a:rPr lang="ru-RU" sz="4400" b="1" i="1" dirty="0" smtClean="0">
                <a:solidFill>
                  <a:srgbClr val="00B050"/>
                </a:solidFill>
              </a:rPr>
              <a:t>»</a:t>
            </a:r>
          </a:p>
          <a:p>
            <a:r>
              <a:rPr lang="ru-RU" sz="4400" b="1" i="1" dirty="0" smtClean="0">
                <a:solidFill>
                  <a:srgbClr val="00B050"/>
                </a:solidFill>
              </a:rPr>
              <a:t>«Учимся говорить правильно»</a:t>
            </a:r>
          </a:p>
          <a:p>
            <a:r>
              <a:rPr lang="ru-RU" sz="4400" b="1" i="1" dirty="0" smtClean="0">
                <a:solidFill>
                  <a:srgbClr val="00B050"/>
                </a:solidFill>
              </a:rPr>
              <a:t>«</a:t>
            </a:r>
            <a:r>
              <a:rPr lang="ru-RU" sz="4400" b="1" i="1" dirty="0" err="1" smtClean="0">
                <a:solidFill>
                  <a:srgbClr val="00B050"/>
                </a:solidFill>
              </a:rPr>
              <a:t>Развивайка</a:t>
            </a:r>
            <a:r>
              <a:rPr lang="ru-RU" sz="4400" b="1" i="1" dirty="0" smtClean="0">
                <a:solidFill>
                  <a:srgbClr val="00B050"/>
                </a:solidFill>
              </a:rPr>
              <a:t>»</a:t>
            </a:r>
            <a:endParaRPr lang="ru-RU" sz="4400" i="1" dirty="0"/>
          </a:p>
        </p:txBody>
      </p:sp>
      <p:pic>
        <p:nvPicPr>
          <p:cNvPr id="20484" name="Picture 4" descr="64423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71600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672"/>
            <a:ext cx="8229600" cy="5976664"/>
          </a:xfrm>
        </p:spPr>
        <p:txBody>
          <a:bodyPr/>
          <a:lstStyle/>
          <a:p>
            <a:pPr marL="0" indent="0" algn="ctr">
              <a:buNone/>
            </a:pPr>
            <a:endParaRPr lang="ru-RU" sz="2800" b="1" u="sng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ru-RU" sz="2800" b="1" u="sng" dirty="0" smtClean="0">
                <a:solidFill>
                  <a:srgbClr val="00B050"/>
                </a:solidFill>
              </a:rPr>
              <a:t>Модуль </a:t>
            </a:r>
            <a:r>
              <a:rPr lang="ru-RU" sz="2800" b="1" u="sng" dirty="0">
                <a:solidFill>
                  <a:srgbClr val="00B050"/>
                </a:solidFill>
              </a:rPr>
              <a:t>«</a:t>
            </a:r>
            <a:r>
              <a:rPr lang="ru-RU" sz="2800" b="1" u="sng" dirty="0" err="1" smtClean="0">
                <a:solidFill>
                  <a:srgbClr val="00B050"/>
                </a:solidFill>
              </a:rPr>
              <a:t>Умничка</a:t>
            </a:r>
            <a:r>
              <a:rPr lang="ru-RU" sz="2800" b="1" u="sng" dirty="0" smtClean="0">
                <a:solidFill>
                  <a:srgbClr val="00B050"/>
                </a:solidFill>
              </a:rPr>
              <a:t>»</a:t>
            </a:r>
            <a:endParaRPr lang="ru-RU" sz="2800" b="1" u="sng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2400" dirty="0" smtClean="0"/>
              <a:t>	Занятия </a:t>
            </a:r>
            <a:r>
              <a:rPr lang="ru-RU" sz="2400" dirty="0"/>
              <a:t>направлены на:</a:t>
            </a:r>
          </a:p>
          <a:p>
            <a:pPr lvl="0"/>
            <a:r>
              <a:rPr lang="ru-RU" sz="2400" dirty="0"/>
              <a:t>Развитие всех психических процессов (внимание, память, мышление, воображение);</a:t>
            </a:r>
          </a:p>
          <a:p>
            <a:pPr lvl="0"/>
            <a:r>
              <a:rPr lang="ru-RU" sz="2400" dirty="0" smtClean="0"/>
              <a:t>Способствуют </a:t>
            </a:r>
            <a:r>
              <a:rPr lang="ru-RU" sz="2400" dirty="0"/>
              <a:t>освоению способов взаимодействия со взрослыми и сверстниками в игре и повседневном общении;</a:t>
            </a:r>
          </a:p>
          <a:p>
            <a:pPr lvl="0"/>
            <a:r>
              <a:rPr lang="ru-RU" sz="2400" dirty="0" smtClean="0"/>
              <a:t>Развивают </a:t>
            </a:r>
            <a:r>
              <a:rPr lang="ru-RU" sz="2400" dirty="0"/>
              <a:t>способность подчинять свои действия правилам;</a:t>
            </a:r>
          </a:p>
          <a:p>
            <a:pPr lvl="0"/>
            <a:r>
              <a:rPr lang="ru-RU" sz="2400" dirty="0" smtClean="0"/>
              <a:t>Способствуют </a:t>
            </a:r>
            <a:r>
              <a:rPr lang="ru-RU" sz="2400" dirty="0"/>
              <a:t>проявлению эмоциональной отзывчивости, восприимчивости;</a:t>
            </a:r>
          </a:p>
          <a:p>
            <a:pPr lvl="0"/>
            <a:r>
              <a:rPr lang="ru-RU" sz="2400" dirty="0" smtClean="0"/>
              <a:t>Способствуют </a:t>
            </a:r>
            <a:r>
              <a:rPr lang="ru-RU" sz="2400" dirty="0"/>
              <a:t>формированию позитивной самооценки.</a:t>
            </a:r>
          </a:p>
          <a:p>
            <a:endParaRPr lang="ru-RU" sz="1900" dirty="0"/>
          </a:p>
        </p:txBody>
      </p:sp>
      <p:pic>
        <p:nvPicPr>
          <p:cNvPr id="162820" name="Picture 4" descr="64423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30375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258888" y="332656"/>
            <a:ext cx="7732712" cy="612053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ru-RU" sz="2800" b="1" u="sng" dirty="0" smtClean="0">
                <a:solidFill>
                  <a:srgbClr val="00B050"/>
                </a:solidFill>
              </a:rPr>
              <a:t>Модуль </a:t>
            </a:r>
            <a:r>
              <a:rPr lang="ru-RU" sz="2800" b="1" u="sng" dirty="0" err="1" smtClean="0">
                <a:solidFill>
                  <a:srgbClr val="00B050"/>
                </a:solidFill>
              </a:rPr>
              <a:t>Логоритмика</a:t>
            </a:r>
            <a:endParaRPr lang="ru-RU" sz="2800" b="1" u="sng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en-US" sz="2000" b="1" dirty="0" smtClean="0"/>
          </a:p>
          <a:p>
            <a:pPr marL="0" indent="0" algn="ctr">
              <a:buNone/>
            </a:pPr>
            <a:r>
              <a:rPr lang="ru-RU" sz="2000" b="1" dirty="0" smtClean="0"/>
              <a:t>ЗАНЯТИЯ </a:t>
            </a:r>
            <a:r>
              <a:rPr lang="ru-RU" sz="2000" b="1" dirty="0"/>
              <a:t>ВКЛЮЧАЮТ:</a:t>
            </a:r>
            <a:endParaRPr lang="ru-RU" sz="2000" dirty="0"/>
          </a:p>
          <a:p>
            <a:r>
              <a:rPr lang="ru-RU" sz="2000" b="1" dirty="0"/>
              <a:t> </a:t>
            </a:r>
            <a:r>
              <a:rPr lang="ru-RU" sz="2000" dirty="0" smtClean="0"/>
              <a:t>артикуляционные </a:t>
            </a:r>
            <a:r>
              <a:rPr lang="ru-RU" sz="2000" dirty="0"/>
              <a:t>и пальчиковые гимнастики,     </a:t>
            </a:r>
          </a:p>
          <a:p>
            <a:r>
              <a:rPr lang="ru-RU" sz="2000" dirty="0" smtClean="0"/>
              <a:t> </a:t>
            </a:r>
            <a:r>
              <a:rPr lang="ru-RU" sz="2000" dirty="0" err="1"/>
              <a:t>речедвигательные</a:t>
            </a:r>
            <a:r>
              <a:rPr lang="ru-RU" sz="2000" dirty="0"/>
              <a:t> и музыкальные игры,</a:t>
            </a:r>
          </a:p>
          <a:p>
            <a:r>
              <a:rPr lang="ru-RU" sz="2000" dirty="0" smtClean="0"/>
              <a:t> </a:t>
            </a:r>
            <a:r>
              <a:rPr lang="ru-RU" sz="2000" dirty="0" err="1"/>
              <a:t>распевки</a:t>
            </a:r>
            <a:r>
              <a:rPr lang="ru-RU" sz="2000" dirty="0"/>
              <a:t>,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музыкально-ритмические и ритмические упражнения, 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музыкальный     аутотренинг, игровое творчество,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театрализованные игры, шутки-малютки, дразнилки,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элементы музыкальной грамотности,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игру на детских музыкальных и не музыкальных инструментах,</a:t>
            </a:r>
          </a:p>
          <a:p>
            <a:r>
              <a:rPr lang="ru-RU" sz="2000" dirty="0" smtClean="0"/>
              <a:t> </a:t>
            </a:r>
            <a:r>
              <a:rPr lang="ru-RU" sz="2000" dirty="0" err="1"/>
              <a:t>психогимнастику</a:t>
            </a:r>
            <a:r>
              <a:rPr lang="ru-RU" sz="2000" dirty="0"/>
              <a:t> с элементами </a:t>
            </a:r>
            <a:r>
              <a:rPr lang="ru-RU" sz="2000" dirty="0" err="1"/>
              <a:t>сказкотерапии</a:t>
            </a:r>
            <a:r>
              <a:rPr lang="ru-RU" sz="2000" dirty="0"/>
              <a:t>,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игровой массаж и самомассаж,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подвижные и хороводные игры,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релаксацию</a:t>
            </a:r>
          </a:p>
          <a:p>
            <a:pPr>
              <a:lnSpc>
                <a:spcPct val="80000"/>
              </a:lnSpc>
            </a:pPr>
            <a:endParaRPr lang="ru-RU" sz="1300" dirty="0"/>
          </a:p>
        </p:txBody>
      </p:sp>
      <p:pic>
        <p:nvPicPr>
          <p:cNvPr id="21507" name="Picture 3" descr="64423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95463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350</TotalTime>
  <Words>571</Words>
  <Application>Microsoft Office PowerPoint</Application>
  <PresentationFormat>Экран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Трек</vt:lpstr>
      <vt:lpstr>Оформление по умолчанию</vt:lpstr>
      <vt:lpstr>Краткая презентация  Дополнительной общеобразовательной общеразвивающей программы социально – педагогической направленности МДОУ «Детский сад № 117»</vt:lpstr>
      <vt:lpstr>ЦЕЛЬ ПРОГРАММЫ</vt:lpstr>
      <vt:lpstr>ЗАДАЧИ: </vt:lpstr>
      <vt:lpstr>ВОЗРАСТНЫЕ И ИНЫЕ КАТЕГОРИИ ДЕТЕЙ,  НА КОТОРЫХ ОРИЕНТИРОВАНА ПРОГРАММА</vt:lpstr>
      <vt:lpstr>Направленность Программы</vt:lpstr>
      <vt:lpstr>Используемые Программы</vt:lpstr>
      <vt:lpstr> Модули программы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ОСНОВНОЙ общеобразовательной ПРОГРАММЫ  МДОУ «Детский сад №104»  ГОРОДА Петрозаводск</dc:title>
  <dc:creator>1</dc:creator>
  <cp:lastModifiedBy>user</cp:lastModifiedBy>
  <cp:revision>56</cp:revision>
  <dcterms:created xsi:type="dcterms:W3CDTF">2016-06-07T10:59:54Z</dcterms:created>
  <dcterms:modified xsi:type="dcterms:W3CDTF">2019-06-11T09:05:09Z</dcterms:modified>
</cp:coreProperties>
</file>