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7" r:id="rId2"/>
  </p:sldMasterIdLst>
  <p:sldIdLst>
    <p:sldId id="273" r:id="rId3"/>
    <p:sldId id="282" r:id="rId4"/>
    <p:sldId id="274" r:id="rId5"/>
    <p:sldId id="281" r:id="rId6"/>
    <p:sldId id="272" r:id="rId7"/>
    <p:sldId id="276" r:id="rId8"/>
    <p:sldId id="262" r:id="rId9"/>
    <p:sldId id="284" r:id="rId10"/>
    <p:sldId id="277" r:id="rId11"/>
    <p:sldId id="286" r:id="rId12"/>
    <p:sldId id="278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DFA5"/>
    <a:srgbClr val="E0B7A4"/>
    <a:srgbClr val="A6DEBB"/>
    <a:srgbClr val="CEA2E2"/>
    <a:srgbClr val="FFCC66"/>
    <a:srgbClr val="FFCC00"/>
    <a:srgbClr val="FF99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134CC-3A75-4411-A99D-1257E6F7C2CC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7BC38-63CC-45AB-AD92-A6D84BB96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71DBDD-BC22-43FE-9BF8-FF2514AF6A6A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EAD79-C020-4286-B099-42CEC85447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9B901A-3CE8-4547-8CEE-A965B1403585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13200-51EA-46E6-9A55-24245693F8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BB559-7AB5-483C-B55D-61A9EDC2B8D8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6294A-FF6A-420F-B1A5-563D145314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C8D40B-49B5-45DD-914A-4100A74C3FBE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AC510-ED7F-49F3-A261-3F960999F1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50C7C-A35B-4964-90C2-D4CD3BF3BA32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E7B14-887E-4F42-8E07-2C0EE17676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929B8B-D9B4-4F5A-988C-F1544D461D7C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79F61-2048-4197-BA16-0B5468D247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8B87A2-F108-4CFF-8B70-F6512D1C3D93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3562E-6D54-4BD4-AEB2-51F10627BC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B911E-035A-4EB5-95A7-8B0584174212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89B4C-82A9-4C41-BF68-AB8F4F408A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610768-307D-4370-AC23-C71FE34759CD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4D933-9E15-4709-A91F-79C22B75BA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6DA611-420C-4777-9935-0F1C714CB311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9A1F2-D543-4FFE-96D1-A657ED8DE6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12F8F-25BE-4F80-9C7B-FE1361133395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05EDD-51BF-4C89-B288-0C6CB305B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A55C2E-7EC6-4989-A362-BEB6509BBCB1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1F8B4-2B98-4240-89B1-073C723224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761A0-9E10-40A1-8D39-C44C22F94139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A28C7-037D-4829-8D14-3E8ABBA30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0521-ADA9-4927-BD44-25DBD301DB30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A09ED-8686-452A-94B7-1FC736D24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B0829-3EF7-4364-A887-D7E6559EE2F7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20F57-A289-4F5A-8F69-5D9E1AB47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66BE-091C-4498-82FF-8BA6F263347B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C652E-B646-4850-A83B-50FC2CC57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5F67C-83B7-4A2A-B976-92C290FAC759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A43BA-E8F2-48DE-8943-FAE6ABA42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FE915-923D-46FE-AE68-8C28FFC447F2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9B41-27A9-4A97-B7AA-05F78F663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C541D-1782-426E-A2B5-48215C183196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2A50C-A0A5-45FC-97B9-C33BA3D09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>
                <a:gamma/>
                <a:tint val="49020"/>
                <a:invGamma/>
              </a:srgbClr>
            </a:gs>
            <a:gs pos="100000">
              <a:srgbClr val="FFCC6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51F36B-A141-4E5B-B81A-9B3C547D7ED0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37A97E-A30B-477B-BD88-1187586BC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0" r:id="rId2"/>
    <p:sldLayoutId id="2147483703" r:id="rId3"/>
    <p:sldLayoutId id="2147483689" r:id="rId4"/>
    <p:sldLayoutId id="2147483704" r:id="rId5"/>
    <p:sldLayoutId id="2147483705" r:id="rId6"/>
    <p:sldLayoutId id="2147483706" r:id="rId7"/>
    <p:sldLayoutId id="2147483688" r:id="rId8"/>
    <p:sldLayoutId id="2147483707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>
                <a:gamma/>
                <a:tint val="49020"/>
                <a:invGamma/>
              </a:srgbClr>
            </a:gs>
            <a:gs pos="100000">
              <a:srgbClr val="FFCC6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82E113B-44FF-48DD-A16F-401EC0CF9638}" type="datetimeFigureOut">
              <a:rPr lang="ru-RU"/>
              <a:pPr/>
              <a:t>11.06.2019</a:t>
            </a:fld>
            <a:endParaRPr lang="ru-RU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CFC2E3-135D-4A30-B300-2634A86B542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rjabinka.ru/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1052736"/>
            <a:ext cx="7705799" cy="5112567"/>
          </a:xfrm>
        </p:spPr>
        <p:txBody>
          <a:bodyPr/>
          <a:lstStyle/>
          <a:p>
            <a:r>
              <a:rPr lang="ru-RU" sz="4000" i="1" dirty="0"/>
              <a:t>Краткая презентация </a:t>
            </a:r>
            <a:br>
              <a:rPr lang="ru-RU" sz="4000" i="1" dirty="0"/>
            </a:br>
            <a:r>
              <a:rPr lang="ru-RU" sz="4000" b="1" dirty="0" smtClean="0"/>
              <a:t>Адаптированной основной образовательной программы дошкольного образования детей с ЗПР </a:t>
            </a:r>
            <a:r>
              <a:rPr lang="ru-RU" sz="4000" b="1" i="1" dirty="0" smtClean="0"/>
              <a:t>МДОУ </a:t>
            </a:r>
            <a:r>
              <a:rPr lang="ru-RU" sz="4000" b="1" i="1" dirty="0"/>
              <a:t>«Детский сад № 117»</a:t>
            </a:r>
          </a:p>
        </p:txBody>
      </p:sp>
      <p:pic>
        <p:nvPicPr>
          <p:cNvPr id="112646" name="Picture 6" descr="644232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80975" y="-171450"/>
            <a:ext cx="2301875" cy="24923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58888" y="188640"/>
            <a:ext cx="7732712" cy="62645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B050"/>
                </a:solidFill>
              </a:rPr>
              <a:t>Характеристика взаимодействия педагогического коллектива с семьями детей</a:t>
            </a:r>
          </a:p>
          <a:p>
            <a:pPr marL="0" indent="0" algn="ctr">
              <a:buNone/>
            </a:pPr>
            <a:r>
              <a:rPr lang="ru-RU" sz="2000" dirty="0"/>
              <a:t> </a:t>
            </a:r>
            <a:endParaRPr lang="ru-RU" sz="2000" dirty="0" smtClean="0"/>
          </a:p>
          <a:p>
            <a:pPr marL="0" indent="0" algn="ctr">
              <a:buNone/>
            </a:pPr>
            <a:r>
              <a:rPr lang="ru-RU" sz="2400" dirty="0" smtClean="0"/>
              <a:t>В </a:t>
            </a:r>
            <a:r>
              <a:rPr lang="ru-RU" sz="2400" dirty="0"/>
              <a:t>соответствии с ФЗ «Об образовании в Российской Федерации» родители являются не только равноправными, но и </a:t>
            </a:r>
            <a:r>
              <a:rPr lang="ru-RU" sz="2400" dirty="0" err="1"/>
              <a:t>равноответственными</a:t>
            </a:r>
            <a:r>
              <a:rPr lang="ru-RU" sz="2400" dirty="0"/>
              <a:t> участниками образовательного процесса. </a:t>
            </a:r>
          </a:p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2400" dirty="0"/>
              <a:t>В </a:t>
            </a:r>
            <a:r>
              <a:rPr lang="ru-RU" sz="2400" dirty="0" smtClean="0"/>
              <a:t>МДОУ «Детский сад № 117» </a:t>
            </a:r>
            <a:r>
              <a:rPr lang="ru-RU" sz="2400" dirty="0"/>
              <a:t>осуществляется комплексный медико-</a:t>
            </a:r>
            <a:r>
              <a:rPr lang="ru-RU" sz="2400" dirty="0" err="1"/>
              <a:t>психолого</a:t>
            </a:r>
            <a:r>
              <a:rPr lang="ru-RU" sz="2400" dirty="0"/>
              <a:t> - педагогический подход к сопровождению детей с ОВЗ. Своевременное включение родителей в коррекционно-педагогический процесс является необходимым условием для осуществления комплексного подхода к детям с ЗПР</a:t>
            </a:r>
            <a:endParaRPr lang="ru-RU" sz="2400" b="1" dirty="0"/>
          </a:p>
          <a:p>
            <a:pPr marL="0" indent="0" algn="ctr">
              <a:buNone/>
            </a:pPr>
            <a:endParaRPr lang="en-US" sz="2000" b="1" dirty="0" smtClean="0"/>
          </a:p>
          <a:p>
            <a:pPr>
              <a:lnSpc>
                <a:spcPct val="80000"/>
              </a:lnSpc>
            </a:pPr>
            <a:endParaRPr lang="ru-RU" sz="1300" dirty="0"/>
          </a:p>
        </p:txBody>
      </p:sp>
      <p:pic>
        <p:nvPicPr>
          <p:cNvPr id="21507" name="Picture 3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70297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212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404664"/>
            <a:ext cx="7313612" cy="6264696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b="1" dirty="0">
                <a:solidFill>
                  <a:srgbClr val="00B050"/>
                </a:solidFill>
                <a:latin typeface="Cambria" pitchFamily="18" charset="0"/>
              </a:rPr>
              <a:t>Модель взаимодействия с семьями воспитанников</a:t>
            </a:r>
            <a:endParaRPr lang="ru-RU" dirty="0">
              <a:solidFill>
                <a:srgbClr val="00B05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400" b="1" dirty="0"/>
              <a:t> </a:t>
            </a:r>
            <a:endParaRPr lang="ru-RU" sz="2400" dirty="0"/>
          </a:p>
          <a:p>
            <a:endParaRPr lang="ru-RU" sz="2400" b="1" dirty="0" smtClean="0"/>
          </a:p>
          <a:p>
            <a:pPr marL="0" indent="0" algn="ctr">
              <a:buNone/>
            </a:pPr>
            <a:endParaRPr lang="ru-RU" sz="2400" dirty="0"/>
          </a:p>
          <a:p>
            <a:endParaRPr lang="ru-RU" sz="2000" dirty="0"/>
          </a:p>
          <a:p>
            <a:endParaRPr lang="ru-RU" sz="1900" dirty="0"/>
          </a:p>
        </p:txBody>
      </p:sp>
      <p:pic>
        <p:nvPicPr>
          <p:cNvPr id="164868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19954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1506876" y="1521235"/>
            <a:ext cx="6593516" cy="755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 </a:t>
            </a:r>
            <a:r>
              <a:rPr lang="ru-RU" b="1" dirty="0">
                <a:solidFill>
                  <a:schemeClr val="tx1"/>
                </a:solidFill>
              </a:rPr>
              <a:t>Оказание социально-правовой поддержки семьям воспитанников 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22931" y="2295275"/>
            <a:ext cx="6591137" cy="68392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Просветительско-разъяснительная работа с родителями до начала посещения ребенком группы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17995" y="2979202"/>
            <a:ext cx="6629253" cy="684225"/>
          </a:xfrm>
          <a:prstGeom prst="roundRect">
            <a:avLst/>
          </a:prstGeom>
          <a:solidFill>
            <a:srgbClr val="CEA2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Оказание психолого-педагогической поддержки семьям детей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15260" y="3683674"/>
            <a:ext cx="6629253" cy="756531"/>
          </a:xfrm>
          <a:prstGeom prst="roundRect">
            <a:avLst/>
          </a:prstGeom>
          <a:solidFill>
            <a:srgbClr val="A6DE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Психолого-профилактическая работа с семьями «группы риска»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1139" y="4440205"/>
            <a:ext cx="6629253" cy="756531"/>
          </a:xfrm>
          <a:prstGeom prst="roundRect">
            <a:avLst/>
          </a:prstGeom>
          <a:solidFill>
            <a:srgbClr val="E0B7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Пропаганда психолого-педагогических и специальных знаний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15259" y="5196736"/>
            <a:ext cx="6629253" cy="756531"/>
          </a:xfrm>
          <a:prstGeom prst="roundRect">
            <a:avLst/>
          </a:prstGeom>
          <a:solidFill>
            <a:srgbClr val="B6DF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Обучение элементарным методам и приемам коррекционной помощи детям в условиях семьи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7504" y="2564904"/>
            <a:ext cx="8812212" cy="302475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i="1" dirty="0" smtClean="0"/>
              <a:t>Более подробно с  документами, регламентирующими деятельность МДОУ «Детский сад № 117» по реализации АООП можно ознакомиться на сайте учреждения </a:t>
            </a:r>
            <a:r>
              <a:rPr lang="en-US" i="1" dirty="0">
                <a:hlinkClick r:id="rId2"/>
              </a:rPr>
              <a:t>https://rjabinka.ru</a:t>
            </a:r>
            <a:r>
              <a:rPr lang="en-US" i="1" dirty="0" smtClean="0">
                <a:hlinkClick r:id="rId2"/>
              </a:rPr>
              <a:t>/</a:t>
            </a:r>
            <a:r>
              <a:rPr lang="ru-RU" i="1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endParaRPr lang="ru-RU" sz="2200" dirty="0"/>
          </a:p>
        </p:txBody>
      </p:sp>
      <p:pic>
        <p:nvPicPr>
          <p:cNvPr id="4" name="Picture 4" descr="64423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16632"/>
            <a:ext cx="19954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Cambria" panose="02040503050406030204" pitchFamily="18" charset="0"/>
              </a:rPr>
              <a:t>Краткая характеристика </a:t>
            </a:r>
            <a:r>
              <a:rPr lang="ru-RU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АООП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АООП составлена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основе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Примерной Адаптированной основной образовательной программы дошкольного образования детей с ЗПР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Одобреной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решением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федерального учебно-методического объединения по общему образованию 7 декабря 2017 г. Протокол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6/17)</a:t>
            </a:r>
          </a:p>
          <a:p>
            <a:r>
              <a:rPr lang="ru-RU" sz="1600" dirty="0" smtClean="0">
                <a:latin typeface="Cambria" panose="02040503050406030204" pitchFamily="18" charset="0"/>
              </a:rPr>
              <a:t>Программа </a:t>
            </a:r>
            <a:r>
              <a:rPr lang="ru-RU" sz="1600" dirty="0">
                <a:latin typeface="Cambria" panose="02040503050406030204" pitchFamily="18" charset="0"/>
              </a:rPr>
              <a:t>определяет содержание и организацию образовательного процесса для детей дошкольного возраста </a:t>
            </a:r>
            <a:r>
              <a:rPr lang="ru-RU" sz="1600" dirty="0" smtClean="0">
                <a:latin typeface="Cambria" panose="02040503050406030204" pitchFamily="18" charset="0"/>
              </a:rPr>
              <a:t>ЗПР, </a:t>
            </a:r>
            <a:r>
              <a:rPr lang="ru-RU" sz="1600" dirty="0">
                <a:latin typeface="Cambria" panose="02040503050406030204" pitchFamily="18" charset="0"/>
              </a:rPr>
              <a:t>направлена на формирование общей культуры, развитие физических, интеллектуальных и личностных качеств, формирование предпосылок учебной деятельности, обеспечивающих социальную успешность, сохранение и укрепление здоровья детей дошкольного возраста, коррекцию недостатков в физическом и психическом развитии детей</a:t>
            </a:r>
          </a:p>
          <a:p>
            <a:pPr indent="354013" algn="just">
              <a:defRPr/>
            </a:pPr>
            <a:r>
              <a:rPr lang="ru-RU" sz="1600" dirty="0" smtClean="0">
                <a:latin typeface="Cambria" panose="02040503050406030204" pitchFamily="18" charset="0"/>
              </a:rPr>
              <a:t>АООП обеспечивает </a:t>
            </a:r>
            <a:r>
              <a:rPr lang="ru-RU" sz="1600" dirty="0">
                <a:latin typeface="Cambria" panose="02040503050406030204" pitchFamily="18" charset="0"/>
              </a:rPr>
              <a:t>разностороннее гармоничное развитие детей с учетом их возрастных и индивидуальных особенностей по основным образовательным областям: </a:t>
            </a:r>
          </a:p>
          <a:p>
            <a:pPr marL="285750" indent="-285750" algn="just">
              <a:buFont typeface="Wingdings" panose="05000000000000000000" pitchFamily="2" charset="2"/>
              <a:buChar char="v"/>
              <a:defRPr/>
            </a:pPr>
            <a:r>
              <a:rPr lang="ru-RU" sz="1600" b="1" dirty="0" smtClean="0">
                <a:latin typeface="Cambria" panose="02040503050406030204" pitchFamily="18" charset="0"/>
              </a:rPr>
              <a:t>социально </a:t>
            </a:r>
            <a:r>
              <a:rPr lang="ru-RU" sz="1600" b="1" dirty="0">
                <a:latin typeface="Cambria" panose="02040503050406030204" pitchFamily="18" charset="0"/>
              </a:rPr>
              <a:t>- коммуникативное развитие, </a:t>
            </a:r>
          </a:p>
          <a:p>
            <a:pPr marL="285750" indent="-285750" algn="just">
              <a:buFont typeface="Wingdings" panose="05000000000000000000" pitchFamily="2" charset="2"/>
              <a:buChar char="v"/>
              <a:defRPr/>
            </a:pPr>
            <a:r>
              <a:rPr lang="ru-RU" sz="1600" b="1" dirty="0" smtClean="0">
                <a:latin typeface="Cambria" panose="02040503050406030204" pitchFamily="18" charset="0"/>
              </a:rPr>
              <a:t>познавательное </a:t>
            </a:r>
            <a:r>
              <a:rPr lang="ru-RU" sz="1600" b="1" dirty="0">
                <a:latin typeface="Cambria" panose="02040503050406030204" pitchFamily="18" charset="0"/>
              </a:rPr>
              <a:t>развитие, </a:t>
            </a:r>
          </a:p>
          <a:p>
            <a:pPr marL="285750" indent="-285750" algn="just">
              <a:buFont typeface="Wingdings" panose="05000000000000000000" pitchFamily="2" charset="2"/>
              <a:buChar char="v"/>
              <a:defRPr/>
            </a:pPr>
            <a:r>
              <a:rPr lang="ru-RU" sz="1600" b="1" dirty="0" smtClean="0">
                <a:latin typeface="Cambria" panose="02040503050406030204" pitchFamily="18" charset="0"/>
              </a:rPr>
              <a:t> </a:t>
            </a:r>
            <a:r>
              <a:rPr lang="ru-RU" sz="1600" b="1" dirty="0">
                <a:latin typeface="Cambria" panose="02040503050406030204" pitchFamily="18" charset="0"/>
              </a:rPr>
              <a:t>речевое развитие, </a:t>
            </a:r>
          </a:p>
          <a:p>
            <a:pPr marL="285750" indent="-285750" algn="just">
              <a:buFont typeface="Wingdings" panose="05000000000000000000" pitchFamily="2" charset="2"/>
              <a:buChar char="v"/>
              <a:defRPr/>
            </a:pPr>
            <a:r>
              <a:rPr lang="ru-RU" sz="1600" b="1" smtClean="0">
                <a:latin typeface="Cambria" panose="02040503050406030204" pitchFamily="18" charset="0"/>
              </a:rPr>
              <a:t>художественно-эстетическое </a:t>
            </a:r>
            <a:r>
              <a:rPr lang="ru-RU" sz="1600" b="1" dirty="0">
                <a:latin typeface="Cambria" panose="02040503050406030204" pitchFamily="18" charset="0"/>
              </a:rPr>
              <a:t>развитие</a:t>
            </a:r>
          </a:p>
          <a:p>
            <a:pPr marL="285750" indent="-285750" algn="just">
              <a:buFont typeface="Wingdings" panose="05000000000000000000" pitchFamily="2" charset="2"/>
              <a:buChar char="v"/>
              <a:defRPr/>
            </a:pPr>
            <a:r>
              <a:rPr lang="ru-RU" sz="1600" b="1" smtClean="0">
                <a:latin typeface="Cambria" panose="02040503050406030204" pitchFamily="18" charset="0"/>
              </a:rPr>
              <a:t>физическое </a:t>
            </a:r>
            <a:r>
              <a:rPr lang="ru-RU" sz="1600" b="1" dirty="0">
                <a:latin typeface="Cambria" panose="02040503050406030204" pitchFamily="18" charset="0"/>
              </a:rPr>
              <a:t>развитие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63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08720"/>
            <a:ext cx="8362950" cy="1354137"/>
          </a:xfrm>
        </p:spPr>
        <p:txBody>
          <a:bodyPr/>
          <a:lstStyle/>
          <a:p>
            <a:r>
              <a:rPr lang="ru-RU" sz="5400" b="1" i="1" dirty="0" smtClean="0">
                <a:solidFill>
                  <a:srgbClr val="00B050"/>
                </a:solidFill>
              </a:rPr>
              <a:t>ЦЕЛЬ ПРОГРАММЫ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8840"/>
            <a:ext cx="8218487" cy="4137323"/>
          </a:xfrm>
        </p:spPr>
        <p:txBody>
          <a:bodyPr/>
          <a:lstStyle/>
          <a:p>
            <a:pPr algn="ctr"/>
            <a:r>
              <a:rPr lang="ru-RU" sz="2400" i="1" dirty="0" smtClean="0"/>
              <a:t>проектирование </a:t>
            </a:r>
            <a:r>
              <a:rPr lang="ru-RU" sz="2400" i="1" dirty="0"/>
              <a:t>модели образовательной и коррекционно-развивающей психолого-педагогической работы, максимально обеспечивающей создание условий для развития детей с ЗПР дошкольного возраста в группах </a:t>
            </a:r>
            <a:r>
              <a:rPr lang="ru-RU" sz="2400" i="1" dirty="0" smtClean="0"/>
              <a:t>компенсирующей направленности</a:t>
            </a:r>
            <a:r>
              <a:rPr lang="ru-RU" sz="2400" i="1" dirty="0"/>
              <a:t>, </a:t>
            </a:r>
            <a:r>
              <a:rPr lang="ru-RU" sz="2400" i="1" dirty="0" smtClean="0"/>
              <a:t> </a:t>
            </a:r>
            <a:r>
              <a:rPr lang="ru-RU" sz="2400" i="1" dirty="0"/>
              <a:t>их позитивной социализации, интеллектуального, социально-личностного, художественно-эстетического и физического развития на основе сотрудничества со взрослыми и сверстниками в соответствующих возрасту видах деятельности. </a:t>
            </a:r>
          </a:p>
        </p:txBody>
      </p:sp>
      <p:pic>
        <p:nvPicPr>
          <p:cNvPr id="4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-171400"/>
            <a:ext cx="1660974" cy="179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12974"/>
          </a:xfrm>
        </p:spPr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ЗАДАЧИ: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544616"/>
          </a:xfrm>
        </p:spPr>
        <p:txBody>
          <a:bodyPr/>
          <a:lstStyle/>
          <a:p>
            <a:pPr lvl="0"/>
            <a:r>
              <a:rPr lang="ru-RU" sz="1400" dirty="0"/>
              <a:t>создание благоприятных условий для всестороннего развития и образования детей с ЗПР в соответствии с их возрастными, индивидуально-типологическими особенностями и особыми образовательными потребностями; амплификации образовательных воздействий;</a:t>
            </a:r>
          </a:p>
          <a:p>
            <a:pPr lvl="0"/>
            <a:r>
              <a:rPr lang="ru-RU" sz="1400" dirty="0"/>
              <a:t>создание оптимальных условий для охраны и укрепления физического и психического здоровья детей с ЗПР;</a:t>
            </a:r>
          </a:p>
          <a:p>
            <a:pPr lvl="0"/>
            <a:r>
              <a:rPr lang="ru-RU" sz="1400" dirty="0"/>
              <a:t>обеспечение психолого-педагогических условий для развития способностей и личностного потенциала каждого ребенка как субъекта отношений с другими детьми, взрослыми и окружающим миром;</a:t>
            </a:r>
          </a:p>
          <a:p>
            <a:pPr lvl="0"/>
            <a:r>
              <a:rPr lang="ru-RU" sz="1400" dirty="0"/>
              <a:t>целенаправленное комплексное психолого-педагогическое сопровождение ребенка с ЗПР и квалифицированная коррекция недостатков в развитии;</a:t>
            </a:r>
          </a:p>
          <a:p>
            <a:pPr lvl="0"/>
            <a:r>
              <a:rPr lang="ru-RU" sz="1400" dirty="0"/>
              <a:t>выстраивание индивидуального коррекционно-образовательного маршрута на основе изучения особенностей развития ребенка, его потенциальных возможностей и способностей;</a:t>
            </a:r>
          </a:p>
          <a:p>
            <a:pPr lvl="0"/>
            <a:r>
              <a:rPr lang="ru-RU" sz="1400" dirty="0"/>
              <a:t>подготовка детей с ЗПР ко второй ступени обучения (начальная школа) с учетом целевых ориентиров ДО и АООП НОО для детей с ЗПР;</a:t>
            </a:r>
          </a:p>
          <a:p>
            <a:pPr lvl="0"/>
            <a:r>
              <a:rPr lang="ru-RU" sz="1400" dirty="0"/>
              <a:t>взаимодействие с семьей для обеспечения полноценного развития детей с ЗПР; оказание консультативной и методической помощи родителям в вопросах коррекционно-развивающего обучения и воспитания детей с ЗПР;</a:t>
            </a:r>
          </a:p>
          <a:p>
            <a:pPr lvl="0"/>
            <a:r>
              <a:rPr lang="ru-RU" sz="1400" dirty="0"/>
              <a:t>обеспечение необходимых санитарно-гигиенических условий, проектирование специальной предметно-пространственной развивающей среды, создание атмосферы психологического комфорта.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2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0850" y="462757"/>
            <a:ext cx="7865566" cy="1094036"/>
          </a:xfrm>
          <a:noFill/>
          <a:ln/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i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ВОЗРАСТНЫЕ И ИНЫЕ КАТЕГОРИИ ДЕТЕЙ, </a:t>
            </a:r>
            <a:r>
              <a:rPr lang="ru-RU" sz="2400" b="1" i="1" kern="1200" cap="all" dirty="0" smtClean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400" b="1" i="1" kern="1200" cap="all" dirty="0" smtClean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2400" b="1" i="1" kern="1200" cap="all" dirty="0" smtClean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НА </a:t>
            </a:r>
            <a:r>
              <a:rPr lang="ru-RU" sz="2400" b="1" i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КОТОРЫХ ОРИЕНТИРОВАНА </a:t>
            </a:r>
            <a:r>
              <a:rPr lang="ru-RU" sz="2400" b="1" i="1" kern="1200" cap="all" dirty="0" smtClean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ПРОГРАММА</a:t>
            </a:r>
            <a:endParaRPr lang="ru-RU" sz="2400" kern="1200" cap="all" dirty="0"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00113" y="1412875"/>
            <a:ext cx="7704137" cy="446405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700" dirty="0" smtClean="0"/>
              <a:t>	АООП  предназначена  </a:t>
            </a:r>
            <a:r>
              <a:rPr lang="ru-RU" sz="2700" dirty="0"/>
              <a:t>для работы с детьми </a:t>
            </a:r>
            <a:r>
              <a:rPr lang="ru-RU" sz="2700" dirty="0" smtClean="0"/>
              <a:t>с ЗПР от 3 </a:t>
            </a:r>
            <a:r>
              <a:rPr lang="ru-RU" sz="2700" dirty="0"/>
              <a:t>до 8 лет. </a:t>
            </a:r>
            <a:endParaRPr lang="ru-RU" sz="2700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700" dirty="0"/>
              <a:t>	</a:t>
            </a:r>
            <a:r>
              <a:rPr lang="ru-RU" sz="2700" dirty="0" smtClean="0"/>
              <a:t>Группы </a:t>
            </a:r>
            <a:r>
              <a:rPr lang="ru-RU" sz="2700" dirty="0"/>
              <a:t>укомплектованы по </a:t>
            </a:r>
            <a:r>
              <a:rPr lang="ru-RU" sz="2700" dirty="0" smtClean="0"/>
              <a:t>разновозрастному принципу.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700" dirty="0"/>
              <a:t>	</a:t>
            </a:r>
            <a:r>
              <a:rPr lang="ru-RU" sz="2700" dirty="0" smtClean="0"/>
              <a:t>Нормативный </a:t>
            </a:r>
            <a:r>
              <a:rPr lang="ru-RU" sz="2700" dirty="0"/>
              <a:t>срок освоения программы – </a:t>
            </a:r>
            <a:r>
              <a:rPr lang="ru-RU" sz="2700" dirty="0" smtClean="0"/>
              <a:t>до выпуска в школу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700" dirty="0"/>
              <a:t>	</a:t>
            </a:r>
            <a:r>
              <a:rPr lang="ru-RU" sz="2700" dirty="0" smtClean="0"/>
              <a:t>Программа </a:t>
            </a:r>
            <a:r>
              <a:rPr lang="ru-RU" sz="2700" dirty="0"/>
              <a:t>реализуется на государственном языке Российской Федерации.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700" dirty="0" smtClean="0"/>
              <a:t>   Форма </a:t>
            </a:r>
            <a:r>
              <a:rPr lang="ru-RU" sz="2700" dirty="0"/>
              <a:t>обучения: очная.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700" dirty="0" smtClean="0"/>
              <a:t>   Характер </a:t>
            </a:r>
            <a:r>
              <a:rPr lang="ru-RU" sz="2700" dirty="0"/>
              <a:t>обучения: светский.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700" dirty="0"/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  <p:pic>
        <p:nvPicPr>
          <p:cNvPr id="17412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1171575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u="sng" dirty="0" smtClean="0">
                <a:solidFill>
                  <a:srgbClr val="00B050"/>
                </a:solidFill>
              </a:rPr>
              <a:t>Принципы и подходы </a:t>
            </a:r>
          </a:p>
          <a:p>
            <a:pPr marL="0" indent="0" algn="ctr">
              <a:buNone/>
            </a:pPr>
            <a:r>
              <a:rPr lang="ru-RU" sz="2800" b="1" u="sng" dirty="0" smtClean="0">
                <a:solidFill>
                  <a:srgbClr val="00B050"/>
                </a:solidFill>
              </a:rPr>
              <a:t>к формированию программы</a:t>
            </a:r>
            <a:endParaRPr lang="ru-RU" sz="2800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1800" b="1" u="sng" dirty="0" smtClean="0"/>
              <a:t>Общие дидактические</a:t>
            </a:r>
            <a:r>
              <a:rPr lang="ru-RU" sz="1800" dirty="0" smtClean="0"/>
              <a:t>: научности, связи теории с практикой, активности и сознательности в обучении, доступности, последовательности и систематичности, прочности усвоения знаний, наглядности, индивидуального и дифференцированного подхода.</a:t>
            </a: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b="1" u="sng" dirty="0" smtClean="0"/>
              <a:t>Специальные принципы: </a:t>
            </a:r>
            <a:r>
              <a:rPr lang="ru-RU" sz="1800" dirty="0" smtClean="0"/>
              <a:t>педагогического гуманизма и оптимизма, социально – </a:t>
            </a:r>
            <a:r>
              <a:rPr lang="ru-RU" sz="1800" dirty="0" err="1" smtClean="0"/>
              <a:t>алаптирующей</a:t>
            </a:r>
            <a:r>
              <a:rPr lang="ru-RU" sz="1800" dirty="0" smtClean="0"/>
              <a:t> направленности образования, </a:t>
            </a:r>
            <a:r>
              <a:rPr lang="ru-RU" sz="1800" dirty="0" err="1" smtClean="0"/>
              <a:t>этиопатогенетический</a:t>
            </a:r>
            <a:r>
              <a:rPr lang="ru-RU" sz="1800" dirty="0" smtClean="0"/>
              <a:t>, системного и комплексного подхода к диагностике и коррекции нарушений, </a:t>
            </a:r>
            <a:r>
              <a:rPr lang="ru-RU" sz="1800" dirty="0" err="1" smtClean="0"/>
              <a:t>коррекционно</a:t>
            </a:r>
            <a:r>
              <a:rPr lang="ru-RU" sz="1800" dirty="0" smtClean="0"/>
              <a:t> – компенсирующей направленности образования, опоры на закономерности онтогенетического </a:t>
            </a:r>
            <a:r>
              <a:rPr lang="ru-RU" sz="1800" dirty="0" err="1" smtClean="0"/>
              <a:t>развиттия</a:t>
            </a:r>
            <a:r>
              <a:rPr lang="ru-RU" sz="1800" dirty="0" smtClean="0"/>
              <a:t>, соотношения функциональности и </a:t>
            </a:r>
            <a:r>
              <a:rPr lang="ru-RU" sz="1800" dirty="0" err="1" smtClean="0"/>
              <a:t>стадиальностти</a:t>
            </a:r>
            <a:r>
              <a:rPr lang="ru-RU" sz="1800" dirty="0" smtClean="0"/>
              <a:t> детского развития, единства диагностики и коррекции, приоритетности коррекции </a:t>
            </a:r>
            <a:r>
              <a:rPr lang="ru-RU" sz="1800" dirty="0" err="1" smtClean="0"/>
              <a:t>каузуального</a:t>
            </a:r>
            <a:r>
              <a:rPr lang="ru-RU" sz="1800" dirty="0" smtClean="0"/>
              <a:t> типа, </a:t>
            </a:r>
            <a:r>
              <a:rPr lang="ru-RU" sz="1800" dirty="0" err="1" smtClean="0"/>
              <a:t>деятельностного</a:t>
            </a:r>
            <a:r>
              <a:rPr lang="ru-RU" sz="1800" dirty="0" smtClean="0"/>
              <a:t> подхода, ранней педагогической помощи, активного привлечения ближайшего социального окружения.</a:t>
            </a:r>
            <a:endParaRPr lang="ru-RU" sz="1800" b="1" u="sng" dirty="0"/>
          </a:p>
        </p:txBody>
      </p:sp>
      <p:pic>
        <p:nvPicPr>
          <p:cNvPr id="162820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0"/>
            <a:ext cx="173037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58888" y="1412776"/>
            <a:ext cx="7732712" cy="50404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/>
              <a:t>Подходы к построению </a:t>
            </a:r>
            <a:r>
              <a:rPr lang="ru-RU" sz="2000" b="1" i="1" dirty="0" smtClean="0"/>
              <a:t>АООП</a:t>
            </a:r>
            <a:endParaRPr lang="ru-RU" sz="2000" dirty="0"/>
          </a:p>
          <a:p>
            <a:r>
              <a:rPr lang="ru-RU" sz="2000" dirty="0"/>
              <a:t>В </a:t>
            </a:r>
            <a:r>
              <a:rPr lang="ru-RU" sz="2000" dirty="0" smtClean="0"/>
              <a:t>АООП </a:t>
            </a:r>
            <a:r>
              <a:rPr lang="ru-RU" sz="2000" dirty="0"/>
              <a:t>на первый план выдвигается развивающая функция образования, обеспечивающая становление личности ребенка и ориентирующая педагога на его индивидуальные особенности, признание </a:t>
            </a:r>
            <a:r>
              <a:rPr lang="ru-RU" sz="2000" dirty="0" err="1"/>
              <a:t>самоценности</a:t>
            </a:r>
            <a:r>
              <a:rPr lang="ru-RU" sz="2000" dirty="0"/>
              <a:t> дошкольного периода детства. </a:t>
            </a:r>
            <a:endParaRPr lang="ru-RU" sz="2000" dirty="0" smtClean="0"/>
          </a:p>
          <a:p>
            <a:r>
              <a:rPr lang="ru-RU" sz="2000" dirty="0" smtClean="0"/>
              <a:t>Программа </a:t>
            </a:r>
            <a:r>
              <a:rPr lang="ru-RU" sz="2000" dirty="0"/>
              <a:t>построена на позициях гуманно-личностного отношения к ребенку и направлена на его всестороннее развитие, формирование духовных и общечеловеческих ценностей, а также способностей и интегративных качеств с учетом индивидуальных возможностей и специальных образовательных потребностей.</a:t>
            </a:r>
          </a:p>
          <a:p>
            <a:pPr marL="0" indent="0" algn="ctr">
              <a:buNone/>
            </a:pPr>
            <a:endParaRPr lang="en-US" sz="2000" b="1" dirty="0" smtClean="0"/>
          </a:p>
          <a:p>
            <a:pPr>
              <a:lnSpc>
                <a:spcPct val="80000"/>
              </a:lnSpc>
            </a:pPr>
            <a:endParaRPr lang="ru-RU" sz="1300" dirty="0"/>
          </a:p>
        </p:txBody>
      </p:sp>
      <p:pic>
        <p:nvPicPr>
          <p:cNvPr id="21507" name="Picture 3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954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59632" y="1052736"/>
            <a:ext cx="7732712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 smtClean="0">
                <a:solidFill>
                  <a:srgbClr val="00B050"/>
                </a:solidFill>
              </a:rPr>
              <a:t>Используемые программы</a:t>
            </a:r>
            <a:endParaRPr lang="ru-RU" sz="3600" b="1" dirty="0">
              <a:solidFill>
                <a:srgbClr val="00B050"/>
              </a:solidFill>
            </a:endParaRPr>
          </a:p>
          <a:p>
            <a:pPr lvl="0"/>
            <a:r>
              <a:rPr lang="ru-RU" sz="2000" dirty="0"/>
              <a:t>С.Г. Шевченко Подготовка к школе детей с задержкой психического </a:t>
            </a:r>
            <a:r>
              <a:rPr lang="ru-RU" sz="2000" dirty="0" smtClean="0"/>
              <a:t>развития</a:t>
            </a:r>
          </a:p>
          <a:p>
            <a:pPr lvl="0"/>
            <a:r>
              <a:rPr lang="ru-RU" sz="2000" dirty="0" smtClean="0"/>
              <a:t>Программа воспитания и обучения дошкольников с задержкой психического развития под редакцией Л.Б. </a:t>
            </a:r>
            <a:r>
              <a:rPr lang="ru-RU" sz="2000" dirty="0" err="1" smtClean="0"/>
              <a:t>Баряевой</a:t>
            </a:r>
            <a:r>
              <a:rPr lang="ru-RU" sz="2000" dirty="0" smtClean="0"/>
              <a:t>, Е.А. Логиновой</a:t>
            </a:r>
            <a:endParaRPr lang="ru-RU" sz="2000" dirty="0"/>
          </a:p>
          <a:p>
            <a:pPr lvl="0"/>
            <a:r>
              <a:rPr lang="ru-RU" sz="2000" dirty="0"/>
              <a:t>Л. М. Шипицына «Азбука общения»</a:t>
            </a:r>
          </a:p>
          <a:p>
            <a:pPr lvl="0"/>
            <a:r>
              <a:rPr lang="ru-RU" sz="2000" dirty="0"/>
              <a:t>«Основы безопасности детей дошкольного возраста» О.Л. Князева, Р.Б. </a:t>
            </a:r>
            <a:r>
              <a:rPr lang="ru-RU" sz="2000" dirty="0" err="1"/>
              <a:t>Стёркина</a:t>
            </a:r>
            <a:r>
              <a:rPr lang="ru-RU" sz="2000" dirty="0"/>
              <a:t>, Н.Н. Авдеева; </a:t>
            </a:r>
          </a:p>
          <a:p>
            <a:pPr lvl="0"/>
            <a:r>
              <a:rPr lang="ru-RU" sz="2000" dirty="0"/>
              <a:t>Приобщение детей к истокам русской народной культуры. О.Л. Князева, М.Д. </a:t>
            </a:r>
            <a:r>
              <a:rPr lang="ru-RU" sz="2000" dirty="0" err="1"/>
              <a:t>Маханева</a:t>
            </a:r>
            <a:r>
              <a:rPr lang="ru-RU" sz="2000" dirty="0"/>
              <a:t>; </a:t>
            </a:r>
          </a:p>
          <a:p>
            <a:pPr marL="0" indent="0" algn="ctr">
              <a:buNone/>
            </a:pPr>
            <a:endParaRPr lang="en-US" sz="2000" b="1" dirty="0" smtClean="0"/>
          </a:p>
          <a:p>
            <a:pPr>
              <a:lnSpc>
                <a:spcPct val="80000"/>
              </a:lnSpc>
            </a:pPr>
            <a:endParaRPr lang="ru-RU" sz="1300" dirty="0"/>
          </a:p>
        </p:txBody>
      </p:sp>
      <p:pic>
        <p:nvPicPr>
          <p:cNvPr id="21507" name="Picture 3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954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798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b="1" u="sng" dirty="0" smtClean="0">
                <a:solidFill>
                  <a:srgbClr val="00B050"/>
                </a:solidFill>
              </a:rPr>
              <a:t>Модель </a:t>
            </a:r>
            <a:r>
              <a:rPr lang="ru-RU" b="1" u="sng" dirty="0">
                <a:solidFill>
                  <a:srgbClr val="00B050"/>
                </a:solidFill>
              </a:rPr>
              <a:t>взаимодействия всех участников </a:t>
            </a:r>
            <a:br>
              <a:rPr lang="ru-RU" b="1" u="sng" dirty="0">
                <a:solidFill>
                  <a:srgbClr val="00B050"/>
                </a:solidFill>
              </a:rPr>
            </a:br>
            <a:r>
              <a:rPr lang="ru-RU" b="1" u="sng" dirty="0">
                <a:solidFill>
                  <a:srgbClr val="00B050"/>
                </a:solidFill>
              </a:rPr>
              <a:t>образовательного процесса</a:t>
            </a:r>
            <a:br>
              <a:rPr lang="ru-RU" b="1" u="sng" dirty="0">
                <a:solidFill>
                  <a:srgbClr val="00B050"/>
                </a:solidFill>
              </a:rPr>
            </a:br>
            <a:endParaRPr lang="en-US" b="1" u="sng" dirty="0" smtClean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</a:pPr>
            <a:endParaRPr lang="ru-RU" sz="2300" dirty="0" smtClean="0"/>
          </a:p>
          <a:p>
            <a:pPr>
              <a:lnSpc>
                <a:spcPct val="80000"/>
              </a:lnSpc>
            </a:pPr>
            <a:endParaRPr lang="ru-RU" sz="23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63844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18621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вал 1"/>
          <p:cNvSpPr/>
          <p:nvPr/>
        </p:nvSpPr>
        <p:spPr>
          <a:xfrm>
            <a:off x="3131840" y="2924944"/>
            <a:ext cx="273630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РЕБЁНОК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СЕМЬЯ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1" y="2564904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Администрация МДОУ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1" y="3789040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Учитель - дефектолог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47864" y="4786420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Педагог - психолог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72200" y="3789040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Воспитатели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81652" y="2580214"/>
            <a:ext cx="2438819" cy="884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Музыкальный руководитель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Инструктор по ФК</a:t>
            </a:r>
            <a:endParaRPr lang="ru-RU" b="1" dirty="0">
              <a:solidFill>
                <a:srgbClr val="00B050"/>
              </a:solidFill>
            </a:endParaRPr>
          </a:p>
        </p:txBody>
      </p:sp>
      <p:cxnSp>
        <p:nvCxnSpPr>
          <p:cNvPr id="5" name="Прямая со стрелкой 4"/>
          <p:cNvCxnSpPr>
            <a:stCxn id="2" idx="4"/>
          </p:cNvCxnSpPr>
          <p:nvPr/>
        </p:nvCxnSpPr>
        <p:spPr>
          <a:xfrm>
            <a:off x="4499992" y="4005064"/>
            <a:ext cx="0" cy="781356"/>
          </a:xfrm>
          <a:prstGeom prst="straightConnector1">
            <a:avLst/>
          </a:prstGeom>
          <a:ln w="41275" cmpd="sng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8" idx="1"/>
          </p:cNvCxnSpPr>
          <p:nvPr/>
        </p:nvCxnSpPr>
        <p:spPr>
          <a:xfrm>
            <a:off x="5652120" y="3673655"/>
            <a:ext cx="720080" cy="475425"/>
          </a:xfrm>
          <a:prstGeom prst="straightConnector1">
            <a:avLst/>
          </a:prstGeom>
          <a:ln w="41275" cmpd="sng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9" idx="1"/>
          </p:cNvCxnSpPr>
          <p:nvPr/>
        </p:nvCxnSpPr>
        <p:spPr>
          <a:xfrm flipH="1">
            <a:off x="5508104" y="3022609"/>
            <a:ext cx="873548" cy="62970"/>
          </a:xfrm>
          <a:prstGeom prst="straightConnector1">
            <a:avLst/>
          </a:prstGeom>
          <a:ln w="41275" cmpd="sng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6" idx="3"/>
          </p:cNvCxnSpPr>
          <p:nvPr/>
        </p:nvCxnSpPr>
        <p:spPr>
          <a:xfrm flipH="1">
            <a:off x="2915817" y="3758402"/>
            <a:ext cx="576063" cy="390678"/>
          </a:xfrm>
          <a:prstGeom prst="straightConnector1">
            <a:avLst/>
          </a:prstGeom>
          <a:ln w="41275" cmpd="sng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915817" y="2780928"/>
            <a:ext cx="576063" cy="304651"/>
          </a:xfrm>
          <a:prstGeom prst="straightConnector1">
            <a:avLst/>
          </a:prstGeom>
          <a:ln w="41275" cmpd="sng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448</TotalTime>
  <Words>654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Трек</vt:lpstr>
      <vt:lpstr>Оформление по умолчанию</vt:lpstr>
      <vt:lpstr>Краткая презентация  Адаптированной основной образовательной программы дошкольного образования детей с ЗПР МДОУ «Детский сад № 117»</vt:lpstr>
      <vt:lpstr>Краткая характеристика АООП</vt:lpstr>
      <vt:lpstr>ЦЕЛЬ ПРОГРАММЫ</vt:lpstr>
      <vt:lpstr>ЗАДАЧИ: </vt:lpstr>
      <vt:lpstr>ВОЗРАСТНЫЕ И ИНЫЕ КАТЕГОРИИ ДЕТЕЙ,  НА КОТОРЫХ ОРИЕНТИРОВАНА ПРОГРАММА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ОСНОВНОЙ общеобразовательной ПРОГРАММЫ  МДОУ «Детский сад №104»  ГОРОДА Петрозаводск</dc:title>
  <dc:creator>1</dc:creator>
  <cp:lastModifiedBy>user</cp:lastModifiedBy>
  <cp:revision>66</cp:revision>
  <dcterms:created xsi:type="dcterms:W3CDTF">2016-06-07T10:59:54Z</dcterms:created>
  <dcterms:modified xsi:type="dcterms:W3CDTF">2019-06-11T08:36:55Z</dcterms:modified>
</cp:coreProperties>
</file>