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7" r:id="rId2"/>
  </p:sldMasterIdLst>
  <p:sldIdLst>
    <p:sldId id="273" r:id="rId3"/>
    <p:sldId id="271" r:id="rId4"/>
    <p:sldId id="274" r:id="rId5"/>
    <p:sldId id="258" r:id="rId6"/>
    <p:sldId id="272" r:id="rId7"/>
    <p:sldId id="275" r:id="rId8"/>
    <p:sldId id="259" r:id="rId9"/>
    <p:sldId id="260" r:id="rId10"/>
    <p:sldId id="261" r:id="rId11"/>
    <p:sldId id="276" r:id="rId12"/>
    <p:sldId id="262" r:id="rId13"/>
    <p:sldId id="277" r:id="rId14"/>
    <p:sldId id="278" r:id="rId15"/>
    <p:sldId id="263" r:id="rId16"/>
    <p:sldId id="264" r:id="rId17"/>
    <p:sldId id="265" r:id="rId18"/>
    <p:sldId id="266" r:id="rId19"/>
    <p:sldId id="267" r:id="rId20"/>
    <p:sldId id="279" r:id="rId21"/>
    <p:sldId id="280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CC00"/>
    <a:srgbClr val="FF99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8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134CC-3A75-4411-A99D-1257E6F7C2CC}" type="datetimeFigureOut">
              <a:rPr lang="ru-RU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7BC38-63CC-45AB-AD92-A6D84BB965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71DBDD-BC22-43FE-9BF8-FF2514AF6A6A}" type="datetimeFigureOut">
              <a:rPr lang="ru-RU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EAD79-C020-4286-B099-42CEC85447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9B901A-3CE8-4547-8CEE-A965B1403585}" type="datetimeFigureOut">
              <a:rPr lang="ru-RU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13200-51EA-46E6-9A55-24245693F8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CBB559-7AB5-483C-B55D-61A9EDC2B8D8}" type="datetimeFigureOut">
              <a:rPr lang="ru-RU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6294A-FF6A-420F-B1A5-563D145314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C8D40B-49B5-45DD-914A-4100A74C3FBE}" type="datetimeFigureOut">
              <a:rPr lang="ru-RU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AC510-ED7F-49F3-A261-3F960999F1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F50C7C-A35B-4964-90C2-D4CD3BF3BA32}" type="datetimeFigureOut">
              <a:rPr lang="ru-RU"/>
              <a:pPr/>
              <a:t>18.12.2017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E7B14-887E-4F42-8E07-2C0EE17676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929B8B-D9B4-4F5A-988C-F1544D461D7C}" type="datetimeFigureOut">
              <a:rPr lang="ru-RU"/>
              <a:pPr/>
              <a:t>18.12.2017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79F61-2048-4197-BA16-0B5468D247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8B87A2-F108-4CFF-8B70-F6512D1C3D93}" type="datetimeFigureOut">
              <a:rPr lang="ru-RU"/>
              <a:pPr/>
              <a:t>18.12.2017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3562E-6D54-4BD4-AEB2-51F10627BC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4B911E-035A-4EB5-95A7-8B0584174212}" type="datetimeFigureOut">
              <a:rPr lang="ru-RU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89B4C-82A9-4C41-BF68-AB8F4F408A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610768-307D-4370-AC23-C71FE34759CD}" type="datetimeFigureOut">
              <a:rPr lang="ru-RU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4D933-9E15-4709-A91F-79C22B75BA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6DA611-420C-4777-9935-0F1C714CB311}" type="datetimeFigureOut">
              <a:rPr lang="ru-RU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9A1F2-D543-4FFE-96D1-A657ED8DE6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12F8F-25BE-4F80-9C7B-FE1361133395}" type="datetimeFigureOut">
              <a:rPr lang="ru-RU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05EDD-51BF-4C89-B288-0C6CB305BD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A55C2E-7EC6-4989-A362-BEB6509BBCB1}" type="datetimeFigureOut">
              <a:rPr lang="ru-RU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1F8B4-2B98-4240-89B1-073C723224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761A0-9E10-40A1-8D39-C44C22F94139}" type="datetimeFigureOut">
              <a:rPr lang="ru-RU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A28C7-037D-4829-8D14-3E8ABBA308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F0521-ADA9-4927-BD44-25DBD301DB30}" type="datetimeFigureOut">
              <a:rPr lang="ru-RU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A09ED-8686-452A-94B7-1FC736D24F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B0829-3EF7-4364-A887-D7E6559EE2F7}" type="datetimeFigureOut">
              <a:rPr lang="ru-RU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20F57-A289-4F5A-8F69-5D9E1AB47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066BE-091C-4498-82FF-8BA6F263347B}" type="datetimeFigureOut">
              <a:rPr lang="ru-RU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C652E-B646-4850-A83B-50FC2CC57C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5F67C-83B7-4A2A-B976-92C290FAC759}" type="datetimeFigureOut">
              <a:rPr lang="ru-RU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A43BA-E8F2-48DE-8943-FAE6ABA42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FE915-923D-46FE-AE68-8C28FFC447F2}" type="datetimeFigureOut">
              <a:rPr lang="ru-RU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F9B41-27A9-4A97-B7AA-05F78F663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C541D-1782-426E-A2B5-48215C183196}" type="datetimeFigureOut">
              <a:rPr lang="ru-RU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2A50C-A0A5-45FC-97B9-C33BA3D09C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66">
                <a:gamma/>
                <a:tint val="49020"/>
                <a:invGamma/>
              </a:srgbClr>
            </a:gs>
            <a:gs pos="100000">
              <a:srgbClr val="FFCC66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51F36B-A141-4E5B-B81A-9B3C547D7ED0}" type="datetimeFigureOut">
              <a:rPr lang="ru-RU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37A97E-A30B-477B-BD88-1187586BC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0" r:id="rId2"/>
    <p:sldLayoutId id="2147483703" r:id="rId3"/>
    <p:sldLayoutId id="2147483689" r:id="rId4"/>
    <p:sldLayoutId id="2147483704" r:id="rId5"/>
    <p:sldLayoutId id="2147483705" r:id="rId6"/>
    <p:sldLayoutId id="2147483706" r:id="rId7"/>
    <p:sldLayoutId id="2147483688" r:id="rId8"/>
    <p:sldLayoutId id="2147483707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66">
                <a:gamma/>
                <a:tint val="49020"/>
                <a:invGamma/>
              </a:srgbClr>
            </a:gs>
            <a:gs pos="100000">
              <a:srgbClr val="FFCC66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82E113B-44FF-48DD-A16F-401EC0CF9638}" type="datetimeFigureOut">
              <a:rPr lang="ru-RU"/>
              <a:pPr/>
              <a:t>18.12.2017</a:t>
            </a:fld>
            <a:endParaRPr lang="ru-RU"/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CFC2E3-135D-4A30-B300-2634A86B542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/>
          <p:cNvSpPr>
            <a:spLocks noGrp="1" noChangeArrowheads="1"/>
          </p:cNvSpPr>
          <p:nvPr>
            <p:ph type="title"/>
          </p:nvPr>
        </p:nvSpPr>
        <p:spPr>
          <a:xfrm>
            <a:off x="971550" y="1844675"/>
            <a:ext cx="7489825" cy="3600450"/>
          </a:xfrm>
        </p:spPr>
        <p:txBody>
          <a:bodyPr/>
          <a:lstStyle/>
          <a:p>
            <a:r>
              <a:rPr lang="ru-RU" sz="4000" i="1"/>
              <a:t>Краткая презентация </a:t>
            </a:r>
            <a:br>
              <a:rPr lang="ru-RU" sz="4000" i="1"/>
            </a:br>
            <a:r>
              <a:rPr lang="ru-RU" sz="4000"/>
              <a:t>Основной общеобразовательной программы дошкольного образования </a:t>
            </a:r>
            <a:br>
              <a:rPr lang="ru-RU" sz="4000"/>
            </a:br>
            <a:r>
              <a:rPr lang="ru-RU" sz="4000" i="1"/>
              <a:t>МДОУ «Детский сад № 117»</a:t>
            </a:r>
          </a:p>
        </p:txBody>
      </p:sp>
      <p:pic>
        <p:nvPicPr>
          <p:cNvPr id="112646" name="Picture 6" descr="644232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180975" y="-171450"/>
            <a:ext cx="2301875" cy="2492375"/>
          </a:xfrm>
          <a:noFill/>
          <a:ln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900" b="1" u="sng">
                <a:solidFill>
                  <a:srgbClr val="00B050"/>
                </a:solidFill>
              </a:rPr>
              <a:t>Познавательное развитие</a:t>
            </a:r>
            <a:r>
              <a:rPr lang="ru-RU" sz="1900" b="1">
                <a:solidFill>
                  <a:srgbClr val="00B050"/>
                </a:solidFill>
              </a:rPr>
              <a:t> </a:t>
            </a:r>
            <a:r>
              <a:rPr lang="ru-RU" sz="1900"/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   </a:t>
            </a:r>
          </a:p>
          <a:p>
            <a:endParaRPr lang="ru-RU" sz="1900"/>
          </a:p>
        </p:txBody>
      </p:sp>
      <p:pic>
        <p:nvPicPr>
          <p:cNvPr id="162820" name="Picture 4" descr="6442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30375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258888" y="1557338"/>
            <a:ext cx="7732712" cy="489585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700" b="1" u="sng">
                <a:solidFill>
                  <a:srgbClr val="00B050"/>
                </a:solidFill>
              </a:rPr>
              <a:t>Речевое</a:t>
            </a:r>
            <a:r>
              <a:rPr lang="ru-RU" sz="2700" b="1">
                <a:solidFill>
                  <a:srgbClr val="00B050"/>
                </a:solidFill>
              </a:rPr>
              <a:t> </a:t>
            </a:r>
            <a:r>
              <a:rPr lang="ru-RU" sz="2700" b="1" u="sng">
                <a:solidFill>
                  <a:srgbClr val="00B050"/>
                </a:solidFill>
              </a:rPr>
              <a:t>развитие</a:t>
            </a:r>
            <a:r>
              <a:rPr lang="ru-RU" sz="2700" b="1">
                <a:solidFill>
                  <a:srgbClr val="00B050"/>
                </a:solidFill>
              </a:rPr>
              <a:t> </a:t>
            </a:r>
            <a:r>
              <a:rPr lang="ru-RU" sz="2700"/>
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 </a:t>
            </a:r>
            <a:endParaRPr lang="ru-RU" sz="1300"/>
          </a:p>
        </p:txBody>
      </p:sp>
      <p:pic>
        <p:nvPicPr>
          <p:cNvPr id="21507" name="Picture 3" descr="6442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95463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300" b="1" u="sng">
                <a:solidFill>
                  <a:srgbClr val="00B050"/>
                </a:solidFill>
              </a:rPr>
              <a:t>Художественно-эстетическое развитие</a:t>
            </a:r>
            <a:r>
              <a:rPr lang="ru-RU" sz="2300" b="1">
                <a:solidFill>
                  <a:srgbClr val="00B050"/>
                </a:solidFill>
              </a:rPr>
              <a:t> </a:t>
            </a:r>
            <a:r>
              <a:rPr lang="ru-RU" sz="2300"/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 </a:t>
            </a:r>
          </a:p>
          <a:p>
            <a:endParaRPr lang="ru-RU"/>
          </a:p>
        </p:txBody>
      </p:sp>
      <p:pic>
        <p:nvPicPr>
          <p:cNvPr id="163844" name="Picture 4" descr="6442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1450"/>
            <a:ext cx="18621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341438"/>
            <a:ext cx="7313612" cy="4114800"/>
          </a:xfrm>
        </p:spPr>
        <p:txBody>
          <a:bodyPr/>
          <a:lstStyle/>
          <a:p>
            <a:r>
              <a:rPr lang="ru-RU" sz="1900" b="1" u="sng">
                <a:solidFill>
                  <a:srgbClr val="00B050"/>
                </a:solidFill>
              </a:rPr>
              <a:t>Физическое развитие</a:t>
            </a:r>
            <a:r>
              <a:rPr lang="ru-RU" sz="1900" b="1">
                <a:solidFill>
                  <a:srgbClr val="00B050"/>
                </a:solidFill>
              </a:rPr>
              <a:t> </a:t>
            </a:r>
            <a:r>
              <a:rPr lang="ru-RU" sz="1900"/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саморегуляции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</p:txBody>
      </p:sp>
      <p:pic>
        <p:nvPicPr>
          <p:cNvPr id="164868" name="Picture 4" descr="6442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1450"/>
            <a:ext cx="1995488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30200" y="194990"/>
            <a:ext cx="8686800" cy="792088"/>
          </a:xfrm>
          <a:noFill/>
          <a:ln/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36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3600" b="1" kern="1200" cap="all" dirty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ЗАДАЧИ РЕАЛИЗАЦИИ ПРОГРАММЫ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31788" y="1196975"/>
            <a:ext cx="8812212" cy="49704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200"/>
              <a:t>охрана и укрепление физического и психического здоровья детей, в том числе их эмоционального благополучия</a:t>
            </a:r>
          </a:p>
          <a:p>
            <a:pPr>
              <a:lnSpc>
                <a:spcPct val="80000"/>
              </a:lnSpc>
            </a:pPr>
            <a:r>
              <a:rPr lang="ru-RU" sz="2200"/>
              <a:t>обеспечение равных возможностей для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и других особенностей (в том числе ограниченных возможностей здоровья)</a:t>
            </a:r>
          </a:p>
          <a:p>
            <a:pPr>
              <a:lnSpc>
                <a:spcPct val="80000"/>
              </a:lnSpc>
            </a:pPr>
            <a:r>
              <a:rPr lang="ru-RU" sz="2200"/>
              <a:t>обеспечение преемственности целей, задач и содержания образования, реализуемых в рамках образовательных программ различных уровней (далее – преемственность основных образовательных программ дошкольного и начального общего образования)</a:t>
            </a:r>
          </a:p>
          <a:p>
            <a:pPr>
              <a:lnSpc>
                <a:spcPct val="80000"/>
              </a:lnSpc>
            </a:pPr>
            <a:r>
              <a:rPr lang="ru-RU" sz="2200"/>
              <a:t>создание благоприятных условий развития детей в соответствии с их возрастными и индивидуальными особенностями и склонностями, развитие способностей и творческого потенциала каждого ребёнка как субъекта отношений с самим собой, другими детьми, взрослыми и миром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200"/>
          </a:p>
        </p:txBody>
      </p:sp>
      <p:pic>
        <p:nvPicPr>
          <p:cNvPr id="22532" name="Picture 4" descr="6442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06513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388" y="476250"/>
            <a:ext cx="8812212" cy="6121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200"/>
              <a:t>объединение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</a:t>
            </a:r>
          </a:p>
          <a:p>
            <a:pPr>
              <a:lnSpc>
                <a:spcPct val="80000"/>
              </a:lnSpc>
            </a:pPr>
            <a:r>
              <a:rPr lang="ru-RU" sz="2200"/>
              <a:t>формирование общей культуры личности детей, в том числе ценностей здорового образа жизни, развитие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формирование предпосылок учебной деятельности</a:t>
            </a:r>
          </a:p>
          <a:p>
            <a:pPr>
              <a:lnSpc>
                <a:spcPct val="80000"/>
              </a:lnSpc>
            </a:pPr>
            <a:r>
              <a:rPr lang="ru-RU" sz="2200"/>
              <a:t>обеспечение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учётом образовательных потребностей, способностей и состояния здоровья детей</a:t>
            </a:r>
          </a:p>
          <a:p>
            <a:pPr>
              <a:lnSpc>
                <a:spcPct val="80000"/>
              </a:lnSpc>
            </a:pPr>
            <a:r>
              <a:rPr lang="ru-RU" sz="2200"/>
              <a:t>формирование социокультурной среды, соответствующей возрастным, индивидуальным, психологическим и физиологическим особенностям детей</a:t>
            </a:r>
          </a:p>
          <a:p>
            <a:pPr>
              <a:lnSpc>
                <a:spcPct val="80000"/>
              </a:lnSpc>
            </a:pPr>
            <a:r>
              <a:rPr lang="ru-RU" sz="2200"/>
              <a:t>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pPr>
              <a:lnSpc>
                <a:spcPct val="80000"/>
              </a:lnSpc>
            </a:pPr>
            <a:endParaRPr lang="ru-RU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98037" y="-171400"/>
            <a:ext cx="8686800" cy="720080"/>
          </a:xfrm>
          <a:noFill/>
          <a:ln/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36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3600" b="1" i="1" kern="1200" cap="all" dirty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УСЛОВИЯ РЕАЛИЗАЦИИ ПРОГРАММЫ: </a:t>
            </a:r>
            <a:endParaRPr lang="ru-RU" sz="3600" kern="1200" cap="all" dirty="0">
              <a:solidFill>
                <a:srgbClr val="00B050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0" y="849313"/>
            <a:ext cx="2305050" cy="29527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/>
              <a:t>Материально - технические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- Соответствуют санитарным нормам, правилам пожарной безопасности, возрастным и индивидуальным особенностям детей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- Каждая группа имеет пространственную среду, оборудование, УМК  в соответствии с возрастом детей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59113" y="919163"/>
            <a:ext cx="2736850" cy="32305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 err="1"/>
              <a:t>Психолого</a:t>
            </a:r>
            <a:r>
              <a:rPr lang="ru-RU" sz="900" b="1" dirty="0"/>
              <a:t> – педагогические: </a:t>
            </a:r>
            <a:endParaRPr lang="ru-RU" sz="9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/>
              <a:t>-Уважение к человеческому достоинству детей, формирование и поддержка их положительной самооценки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/>
              <a:t>- Использование форм и методов работы, соответствующих возрасту, индивидуальным особенностям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/>
              <a:t>- Построение образовательной деятельности на основе взаимодействия взрослых с детьми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/>
              <a:t>- Поддержка доброжелательного отношения детей к друг другу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/>
              <a:t>- Возможность выбора детьми видов деятельности, общения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/>
              <a:t>- Защита детей от всех форм физического и психического насилия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/>
              <a:t>- Поддержка родителей в воспитании детей, вовлечение семей в образовательную деятельность 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6516688" y="919163"/>
            <a:ext cx="2174875" cy="28829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lnSpc>
                <a:spcPct val="80000"/>
              </a:lnSpc>
            </a:pPr>
            <a:endParaRPr lang="ru-RU" sz="10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000" b="1">
                <a:solidFill>
                  <a:srgbClr val="000000"/>
                </a:solidFill>
                <a:latin typeface="Arial" charset="0"/>
                <a:cs typeface="Arial" charset="0"/>
              </a:rPr>
              <a:t>Финансовые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 i="1">
                <a:solidFill>
                  <a:srgbClr val="000000"/>
                </a:solidFill>
                <a:latin typeface="Arial" charset="0"/>
                <a:cs typeface="Arial" charset="0"/>
              </a:rPr>
              <a:t>Обеспечивают возможность выполнения требований Стандарта </a:t>
            </a:r>
            <a:endParaRPr lang="ru-RU" sz="10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000">
                <a:solidFill>
                  <a:srgbClr val="000000"/>
                </a:solidFill>
                <a:latin typeface="Arial" charset="0"/>
                <a:cs typeface="Arial" charset="0"/>
              </a:rPr>
              <a:t>- Гарантия бесплатного дошкольного образования за счет средств бюджетов бюджетной системы РФ в муниципальных организациях осуществляется на основе нормативов, определяемых органами государственной власти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82650" y="4005263"/>
            <a:ext cx="2447925" cy="27368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/>
              <a:t>Развивающая предметно-пространственная среда: </a:t>
            </a:r>
            <a:endParaRPr lang="ru-RU" sz="105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/>
              <a:t>- Обеспечивает возможность общения и совместной деятельности детей и взрослых, двигательной активности, возможности для уединения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/>
              <a:t>- Соответствует возрастным возможностям детей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/>
              <a:t>- Предполагает возможность изменений от образовательной ситуации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/>
              <a:t>- Доступность, безопасность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80063" y="4044950"/>
            <a:ext cx="2376487" cy="26971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100" b="1">
                <a:solidFill>
                  <a:srgbClr val="000000"/>
                </a:solidFill>
                <a:latin typeface="Franklin Gothic Book" pitchFamily="34" charset="0"/>
                <a:cs typeface="Arial" charset="0"/>
              </a:rPr>
              <a:t>Кадровые: в МДОУ работают: </a:t>
            </a:r>
            <a:r>
              <a:rPr lang="ru-RU" sz="1100">
                <a:solidFill>
                  <a:srgbClr val="000000"/>
                </a:solidFill>
                <a:latin typeface="Franklin Gothic Book" pitchFamily="34" charset="0"/>
                <a:cs typeface="Arial" charset="0"/>
              </a:rPr>
              <a:t>Педагоги первой квалификационной категории 27% высшей категории 20% </a:t>
            </a:r>
          </a:p>
          <a:p>
            <a:endParaRPr lang="ru-RU" sz="1100" b="1">
              <a:solidFill>
                <a:srgbClr val="000000"/>
              </a:solidFill>
              <a:latin typeface="Franklin Gothic Book" pitchFamily="34" charset="0"/>
              <a:cs typeface="Arial" charset="0"/>
            </a:endParaRPr>
          </a:p>
          <a:p>
            <a:r>
              <a:rPr lang="ru-RU" sz="1100" b="1">
                <a:solidFill>
                  <a:srgbClr val="000000"/>
                </a:solidFill>
                <a:latin typeface="Franklin Gothic Book" pitchFamily="34" charset="0"/>
                <a:cs typeface="Arial" charset="0"/>
              </a:rPr>
              <a:t>Наличие специалистов: </a:t>
            </a:r>
            <a:endParaRPr lang="ru-RU" sz="1100">
              <a:solidFill>
                <a:srgbClr val="000000"/>
              </a:solidFill>
              <a:latin typeface="Franklin Gothic Book" pitchFamily="34" charset="0"/>
              <a:cs typeface="Arial" charset="0"/>
            </a:endParaRPr>
          </a:p>
          <a:p>
            <a:r>
              <a:rPr lang="ru-RU" sz="1100">
                <a:solidFill>
                  <a:srgbClr val="000000"/>
                </a:solidFill>
                <a:latin typeface="Franklin Gothic Book" pitchFamily="34" charset="0"/>
                <a:cs typeface="Arial" charset="0"/>
              </a:rPr>
              <a:t>- Учителя - дефектологи</a:t>
            </a:r>
          </a:p>
          <a:p>
            <a:r>
              <a:rPr lang="ru-RU" sz="1100">
                <a:solidFill>
                  <a:srgbClr val="000000"/>
                </a:solidFill>
                <a:latin typeface="Franklin Gothic Book" pitchFamily="34" charset="0"/>
                <a:cs typeface="Arial" charset="0"/>
              </a:rPr>
              <a:t>- инструктор по физическому воспитанию </a:t>
            </a:r>
          </a:p>
          <a:p>
            <a:r>
              <a:rPr lang="ru-RU" sz="1100">
                <a:solidFill>
                  <a:srgbClr val="000000"/>
                </a:solidFill>
                <a:latin typeface="Franklin Gothic Book" pitchFamily="34" charset="0"/>
                <a:cs typeface="Arial" charset="0"/>
              </a:rPr>
              <a:t>-музыкальные руководители </a:t>
            </a:r>
          </a:p>
          <a:p>
            <a:r>
              <a:rPr lang="ru-RU" sz="1100">
                <a:solidFill>
                  <a:srgbClr val="000000"/>
                </a:solidFill>
                <a:latin typeface="Franklin Gothic Book" pitchFamily="34" charset="0"/>
                <a:cs typeface="Arial" charset="0"/>
              </a:rPr>
              <a:t>- педагог-психолог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116632"/>
            <a:ext cx="8686800" cy="792088"/>
          </a:xfrm>
          <a:noFill/>
          <a:ln/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600" kern="1200" cap="all" dirty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3600" kern="1200" cap="all" dirty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2000" b="1" i="1" kern="1200" cap="all" dirty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ЦЕЛЕВЫЕ ОРИЕНТИРЫ НА ЭТАПЕ ЗАВЕРШЕНИЯ ДОШКОЛЬНОГО ОБРАЗОВАНИЯ </a:t>
            </a:r>
            <a:endParaRPr lang="ru-RU" sz="2000" kern="1200" cap="all" dirty="0">
              <a:solidFill>
                <a:srgbClr val="00B050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25602" name="Picture 2" descr="C:\Users\1\Desktop\ри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944563"/>
            <a:ext cx="6769100" cy="568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260648"/>
            <a:ext cx="8686800" cy="720080"/>
          </a:xfrm>
          <a:noFill/>
          <a:ln/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36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2700" b="1" kern="1200" cap="all" dirty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ОБЯЗАТЕЛЬНАЯ ЧАСТЬ ОБРАЗОВАТЕЛЬНОЙ ПРОГРАММЫ </a:t>
            </a:r>
            <a:endParaRPr lang="ru-RU" sz="2700" kern="1200" cap="all" dirty="0">
              <a:solidFill>
                <a:srgbClr val="00B050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6626" name="Объект 2"/>
          <p:cNvSpPr>
            <a:spLocks noGrp="1"/>
          </p:cNvSpPr>
          <p:nvPr>
            <p:ph idx="4294967295"/>
          </p:nvPr>
        </p:nvSpPr>
        <p:spPr>
          <a:xfrm>
            <a:off x="304800" y="1268413"/>
            <a:ext cx="8686800" cy="4811712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sz="1800" b="1"/>
              <a:t>Условия реализации Программы должны обеспечивать полноценное развитие личности во всех основных образовательных областях </a:t>
            </a:r>
            <a:endParaRPr lang="ru-RU" sz="1800"/>
          </a:p>
        </p:txBody>
      </p:sp>
      <p:sp>
        <p:nvSpPr>
          <p:cNvPr id="5" name="Шестиугольник 4"/>
          <p:cNvSpPr/>
          <p:nvPr/>
        </p:nvSpPr>
        <p:spPr>
          <a:xfrm>
            <a:off x="0" y="1984375"/>
            <a:ext cx="2454275" cy="1800225"/>
          </a:xfrm>
          <a:prstGeom prst="hex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Различные виды детской деятельности </a:t>
            </a:r>
          </a:p>
        </p:txBody>
      </p:sp>
      <p:sp>
        <p:nvSpPr>
          <p:cNvPr id="6" name="Шестиугольник 5"/>
          <p:cNvSpPr/>
          <p:nvPr/>
        </p:nvSpPr>
        <p:spPr>
          <a:xfrm>
            <a:off x="4078761" y="1916832"/>
            <a:ext cx="2592287" cy="1867205"/>
          </a:xfrm>
          <a:prstGeom prst="hexagon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Взаимодействие с родителями 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6300192" y="2996952"/>
            <a:ext cx="2736304" cy="1783365"/>
          </a:xfrm>
          <a:prstGeom prst="hexagon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</a:rPr>
              <a:t>Самостоятельная деятельность 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2046379" y="2980117"/>
            <a:ext cx="2453613" cy="1800200"/>
          </a:xfrm>
          <a:prstGeom prst="hexagon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</a:rPr>
              <a:t>Режимные моменты 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i="1"/>
              <a:t>Направления работы с родителями:</a:t>
            </a:r>
            <a:r>
              <a:rPr lang="ru-RU"/>
              <a:t> </a:t>
            </a:r>
          </a:p>
          <a:p>
            <a:r>
              <a:rPr lang="ru-RU"/>
              <a:t>Оказание помощи семье в воспитании; </a:t>
            </a:r>
          </a:p>
          <a:p>
            <a:r>
              <a:rPr lang="ru-RU"/>
              <a:t>Вовлечение семьи в образовательный процесс; </a:t>
            </a:r>
          </a:p>
          <a:p>
            <a:r>
              <a:rPr lang="ru-RU"/>
              <a:t>Культурно-просветительская работа;</a:t>
            </a:r>
          </a:p>
          <a:p>
            <a:r>
              <a:rPr lang="ru-RU"/>
              <a:t>Создание условий для реализации личности ребенка </a:t>
            </a:r>
          </a:p>
        </p:txBody>
      </p:sp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2771775" y="333375"/>
            <a:ext cx="6121400" cy="1223963"/>
          </a:xfrm>
          <a:noFill/>
          <a:ln/>
        </p:spPr>
      </p:pic>
      <p:pic>
        <p:nvPicPr>
          <p:cNvPr id="165893" name="Picture 5" descr="64423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71450"/>
            <a:ext cx="212883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40900" y="542925"/>
            <a:ext cx="6645052" cy="595536"/>
          </a:xfrm>
          <a:noFill/>
          <a:ln/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600" kern="1200" cap="all" dirty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Уважаемые родители!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04800" y="1554163"/>
            <a:ext cx="8686800" cy="4827587"/>
          </a:xfrm>
        </p:spPr>
        <p:txBody>
          <a:bodyPr>
            <a:normAutofit lnSpcReduction="10000"/>
          </a:bodyPr>
          <a:lstStyle/>
          <a:p>
            <a:pPr marL="109538" indent="0" algn="ctr">
              <a:buFontTx/>
              <a:buNone/>
            </a:pPr>
            <a:r>
              <a:rPr lang="ru-RU" i="1">
                <a:solidFill>
                  <a:srgbClr val="00B050"/>
                </a:solidFill>
              </a:rPr>
              <a:t>В данной презентации мы познакомим Вас</a:t>
            </a:r>
            <a:r>
              <a:rPr lang="ru-RU">
                <a:solidFill>
                  <a:srgbClr val="00B050"/>
                </a:solidFill>
              </a:rPr>
              <a:t>:</a:t>
            </a:r>
          </a:p>
          <a:p>
            <a:pPr marL="109538" indent="0"/>
            <a:r>
              <a:rPr lang="ru-RU"/>
              <a:t>С понятием образовательная программа</a:t>
            </a:r>
          </a:p>
          <a:p>
            <a:pPr marL="109538" indent="0"/>
            <a:r>
              <a:rPr lang="ru-RU"/>
              <a:t>Моделью образовательной программы</a:t>
            </a:r>
          </a:p>
          <a:p>
            <a:pPr marL="109538" indent="0"/>
            <a:r>
              <a:rPr lang="ru-RU"/>
              <a:t>Основными направлениями развития детей и образовательными областями </a:t>
            </a:r>
          </a:p>
          <a:p>
            <a:pPr marL="109538" indent="0"/>
            <a:r>
              <a:rPr lang="ru-RU"/>
              <a:t>Разделами Программы </a:t>
            </a:r>
          </a:p>
          <a:p>
            <a:pPr marL="109538" indent="0"/>
            <a:r>
              <a:rPr lang="ru-RU"/>
              <a:t>Формами взаимодействия педагогического коллектива с семьями детей.</a:t>
            </a:r>
          </a:p>
          <a:p>
            <a:pPr marL="109538" indent="0">
              <a:buFontTx/>
              <a:buNone/>
            </a:pPr>
            <a:endParaRPr lang="ru-RU"/>
          </a:p>
        </p:txBody>
      </p:sp>
      <p:pic>
        <p:nvPicPr>
          <p:cNvPr id="14340" name="Picture 4" descr="6442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1450"/>
            <a:ext cx="1835150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1336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ознакомление родителей с результатами работы ДОУ на общих родительских собраниях, анализ участия родительской общественности в жизни ДОУ;</a:t>
            </a:r>
          </a:p>
          <a:p>
            <a:pPr>
              <a:lnSpc>
                <a:spcPct val="80000"/>
              </a:lnSpc>
            </a:pPr>
            <a:r>
              <a:rPr lang="ru-RU" sz="2000"/>
              <a:t> ознакомление родителей с содержанием работы ДОУ, направленной на физическое, психическое и социальное, художественно - эстетическое развитие ребенка; </a:t>
            </a:r>
          </a:p>
          <a:p>
            <a:pPr>
              <a:lnSpc>
                <a:spcPct val="80000"/>
              </a:lnSpc>
            </a:pPr>
            <a:r>
              <a:rPr lang="ru-RU" sz="2000"/>
              <a:t>участие в спортивных и культурно-массовых мероприятий, работы родительского комитета;</a:t>
            </a:r>
          </a:p>
          <a:p>
            <a:pPr>
              <a:lnSpc>
                <a:spcPct val="80000"/>
              </a:lnSpc>
            </a:pPr>
            <a:r>
              <a:rPr lang="ru-RU" sz="2000"/>
              <a:t> целенаправленную работу, пропагандирующую общественное дошкольное воспитание в его разных формах; </a:t>
            </a:r>
          </a:p>
          <a:p>
            <a:pPr>
              <a:lnSpc>
                <a:spcPct val="80000"/>
              </a:lnSpc>
            </a:pPr>
            <a:r>
              <a:rPr lang="ru-RU" sz="2000"/>
              <a:t>обучение конкретным приемам и методам воспитания и развития ребенка в разных видах детской деятельности на семинарах-практикумах, консультациях и открытых занятиях. </a:t>
            </a:r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29600" cy="1143000"/>
          </a:xfrm>
        </p:spPr>
        <p:txBody>
          <a:bodyPr/>
          <a:lstStyle/>
          <a:p>
            <a:r>
              <a:rPr lang="ru-RU" sz="4000" i="1"/>
              <a:t>Система взаимодействия с родителями включает:</a:t>
            </a:r>
          </a:p>
        </p:txBody>
      </p:sp>
      <p:pic>
        <p:nvPicPr>
          <p:cNvPr id="166918" name="Picture 6" descr="6442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36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362950" cy="1354137"/>
          </a:xfrm>
        </p:spPr>
        <p:txBody>
          <a:bodyPr/>
          <a:lstStyle/>
          <a:p>
            <a:r>
              <a:rPr lang="ru-RU" sz="3200" b="1" i="1">
                <a:solidFill>
                  <a:srgbClr val="00B050"/>
                </a:solidFill>
              </a:rPr>
              <a:t>ОСНОВНАЯ ОБЩЕОБРАЗОВАТЕЛЬНАЯ ПРОГРАММА  ДОШКОЛЬНОГО ОБРАЗОВАНИЯ - 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18487" cy="4137025"/>
          </a:xfrm>
        </p:spPr>
        <p:txBody>
          <a:bodyPr/>
          <a:lstStyle/>
          <a:p>
            <a:r>
              <a:rPr lang="ru-RU"/>
              <a:t>это нормативно-управленческий документ дошкольной организации, характеризующий специфику содержания образования, особенности организации воспитательно - образовательного процесса, характер оказываемых образовательных услуг. 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  <a:noFill/>
          <a:ln/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600" b="1" i="1" kern="1200" cap="all" dirty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ОБРАЗОВАТЕЛЬНАЯ ПРОГРАММА СОСТОИТ: </a:t>
            </a:r>
            <a:r>
              <a:rPr lang="ru-RU" sz="3600" kern="1200" cap="all" dirty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3600" kern="1200" cap="all" dirty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endParaRPr lang="ru-RU" sz="3600" kern="1200" cap="all" dirty="0">
              <a:solidFill>
                <a:srgbClr val="00B050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95288" y="1916113"/>
            <a:ext cx="3816350" cy="35702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latin typeface="Franklin Gothic Book" pitchFamily="34" charset="0"/>
                <a:cs typeface="Arial" charset="0"/>
              </a:rPr>
              <a:t> </a:t>
            </a:r>
            <a:r>
              <a:rPr lang="ru-RU" sz="1600">
                <a:solidFill>
                  <a:schemeClr val="tx1"/>
                </a:solidFill>
                <a:latin typeface="Franklin Gothic Book" pitchFamily="34" charset="0"/>
                <a:cs typeface="Arial" charset="0"/>
              </a:rPr>
              <a:t>Программа разработана  МДОУ «Детский сад № 1</a:t>
            </a: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17</a:t>
            </a:r>
            <a:r>
              <a:rPr lang="ru-RU" sz="1600">
                <a:solidFill>
                  <a:schemeClr val="tx1"/>
                </a:solidFill>
                <a:latin typeface="Franklin Gothic Book" pitchFamily="34" charset="0"/>
                <a:cs typeface="Arial" charset="0"/>
              </a:rPr>
              <a:t>» в соответствии с ФГОС и с учётом Примерной основной общеобразовательной программы дошкольного образования «Детство» под редакцией Т.И. Бабаевой, А.Г. Гогоберидзе, О.В. Солнцевой и др.</a:t>
            </a:r>
          </a:p>
        </p:txBody>
      </p:sp>
      <p:sp>
        <p:nvSpPr>
          <p:cNvPr id="6" name="Овал 5"/>
          <p:cNvSpPr/>
          <p:nvPr/>
        </p:nvSpPr>
        <p:spPr>
          <a:xfrm>
            <a:off x="4643438" y="1844675"/>
            <a:ext cx="3960812" cy="3641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Вариативная часть формируемая участниками образовательной организации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Р.Б. </a:t>
            </a:r>
            <a:r>
              <a:rPr lang="ru-RU" sz="1200" dirty="0" err="1">
                <a:solidFill>
                  <a:schemeClr val="tx1"/>
                </a:solidFill>
              </a:rPr>
              <a:t>Стеркина</a:t>
            </a:r>
            <a:r>
              <a:rPr lang="ru-RU" sz="1200" dirty="0">
                <a:solidFill>
                  <a:schemeClr val="tx1"/>
                </a:solidFill>
              </a:rPr>
              <a:t> «Основы безопасности детей дошкольного возраста»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>
                <a:solidFill>
                  <a:schemeClr val="tx1"/>
                </a:solidFill>
              </a:rPr>
              <a:t>С.Н.Николава</a:t>
            </a:r>
            <a:r>
              <a:rPr lang="ru-RU" sz="1200" dirty="0">
                <a:solidFill>
                  <a:schemeClr val="tx1"/>
                </a:solidFill>
              </a:rPr>
              <a:t> «Юный эколог»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Н.В. </a:t>
            </a:r>
            <a:r>
              <a:rPr lang="ru-RU" sz="1200" dirty="0" err="1" smtClean="0">
                <a:solidFill>
                  <a:schemeClr val="tx1"/>
                </a:solidFill>
              </a:rPr>
              <a:t>Нищева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«Обучение грамоте детей дошкольного возраста».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О.Л</a:t>
            </a:r>
            <a:r>
              <a:rPr lang="ru-RU" sz="1200" dirty="0">
                <a:solidFill>
                  <a:schemeClr val="tx1"/>
                </a:solidFill>
              </a:rPr>
              <a:t>. Князева «Приобщение детей к истокам русской народной культуры»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О.П. </a:t>
            </a:r>
            <a:r>
              <a:rPr lang="ru-RU" sz="1200" dirty="0" err="1">
                <a:solidFill>
                  <a:schemeClr val="tx1"/>
                </a:solidFill>
              </a:rPr>
              <a:t>Радынова</a:t>
            </a:r>
            <a:r>
              <a:rPr lang="ru-RU" sz="1200" dirty="0">
                <a:solidFill>
                  <a:schemeClr val="tx1"/>
                </a:solidFill>
              </a:rPr>
              <a:t> «Музыкальные шедевры» и другие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3708400" y="1700213"/>
            <a:ext cx="1584325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B050"/>
                </a:solidFill>
              </a:rPr>
              <a:t>не менее 60%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Стрелка влево 12"/>
          <p:cNvSpPr/>
          <p:nvPr/>
        </p:nvSpPr>
        <p:spPr>
          <a:xfrm>
            <a:off x="3563938" y="5013325"/>
            <a:ext cx="1727200" cy="8747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B050"/>
                </a:solidFill>
              </a:rPr>
              <a:t>Не более 40%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0850" y="771525"/>
            <a:ext cx="8686800" cy="838200"/>
          </a:xfrm>
          <a:noFill/>
          <a:ln/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i="1" kern="1200" cap="all" dirty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ВОЗРАСТНЫЕ И ИНЫЕ КАТЕГОРИИ ДЕТЕЙ, НА КОТОРЫХ ОРИЕНТИРОВАНА ПРОГРАММА</a:t>
            </a:r>
            <a:r>
              <a:rPr lang="ru-RU" sz="1800" kern="1200" cap="all" dirty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1800" kern="1200" cap="all" dirty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endParaRPr lang="ru-RU" sz="1800" kern="1200" cap="all" dirty="0">
              <a:solidFill>
                <a:srgbClr val="00B050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00113" y="1412875"/>
            <a:ext cx="7704137" cy="4464050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700" dirty="0"/>
              <a:t>Основная общеобразовательная программа дошкольного образования в группах  общеразвивающей направленности   </a:t>
            </a:r>
            <a:r>
              <a:rPr lang="ru-RU" sz="2700" b="1" dirty="0"/>
              <a:t> </a:t>
            </a:r>
            <a:r>
              <a:rPr lang="ru-RU" sz="2700" dirty="0"/>
              <a:t>предназначена  для работы с детьми от </a:t>
            </a:r>
            <a:r>
              <a:rPr lang="ru-RU" sz="2700" dirty="0" smtClean="0"/>
              <a:t>1 </a:t>
            </a:r>
            <a:r>
              <a:rPr lang="ru-RU" sz="2700" dirty="0"/>
              <a:t>до 8 лет. </a:t>
            </a:r>
          </a:p>
          <a:p>
            <a:pPr>
              <a:lnSpc>
                <a:spcPct val="80000"/>
              </a:lnSpc>
            </a:pPr>
            <a:r>
              <a:rPr lang="ru-RU" sz="2700" dirty="0"/>
              <a:t>Группы укомплектованы по одновозрастному принципу.</a:t>
            </a:r>
          </a:p>
          <a:p>
            <a:pPr>
              <a:lnSpc>
                <a:spcPct val="80000"/>
              </a:lnSpc>
            </a:pPr>
            <a:r>
              <a:rPr lang="ru-RU" sz="2700" dirty="0"/>
              <a:t> Нормативный срок освоения программы – 5 лет. </a:t>
            </a:r>
          </a:p>
          <a:p>
            <a:pPr>
              <a:lnSpc>
                <a:spcPct val="80000"/>
              </a:lnSpc>
            </a:pPr>
            <a:r>
              <a:rPr lang="ru-RU" sz="2700" dirty="0"/>
              <a:t>Программа реализуется на государственном языке Российской Федерации.</a:t>
            </a:r>
          </a:p>
          <a:p>
            <a:pPr>
              <a:lnSpc>
                <a:spcPct val="80000"/>
              </a:lnSpc>
            </a:pPr>
            <a:r>
              <a:rPr lang="ru-RU" sz="2700" dirty="0"/>
              <a:t>Форма обучения: очная.</a:t>
            </a:r>
          </a:p>
          <a:p>
            <a:pPr>
              <a:lnSpc>
                <a:spcPct val="80000"/>
              </a:lnSpc>
            </a:pPr>
            <a:r>
              <a:rPr lang="ru-RU" sz="2700" dirty="0"/>
              <a:t>Характер обучения: светский.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700" dirty="0"/>
          </a:p>
          <a:p>
            <a:pPr>
              <a:lnSpc>
                <a:spcPct val="80000"/>
              </a:lnSpc>
            </a:pPr>
            <a:endParaRPr lang="ru-RU" sz="2000" dirty="0"/>
          </a:p>
        </p:txBody>
      </p:sp>
      <p:pic>
        <p:nvPicPr>
          <p:cNvPr id="17412" name="Picture 4" descr="6442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1450"/>
            <a:ext cx="1171575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557338"/>
            <a:ext cx="7313613" cy="41148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000" dirty="0"/>
              <a:t>Программа реализуется в группах</a:t>
            </a:r>
            <a:r>
              <a:rPr lang="ru-RU" sz="2000" dirty="0" smtClean="0"/>
              <a:t>: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2 группа раннего возраста для детей от 1 до 2 лет</a:t>
            </a:r>
            <a:r>
              <a:rPr lang="ru-RU" sz="2000" dirty="0" smtClean="0"/>
              <a:t>;</a:t>
            </a: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ru-RU" sz="2000" dirty="0" smtClean="0"/>
              <a:t>1 </a:t>
            </a:r>
            <a:r>
              <a:rPr lang="ru-RU" sz="2000" dirty="0"/>
              <a:t>младшая группа – для детей от 2 до 3 лет</a:t>
            </a:r>
            <a:r>
              <a:rPr lang="ru-RU" sz="2000" dirty="0" smtClean="0"/>
              <a:t>;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2 </a:t>
            </a:r>
            <a:r>
              <a:rPr lang="ru-RU" sz="2000" dirty="0"/>
              <a:t>младшей группы  - для детей от 3 до 4 лет;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Средней группы – для детей от 4 до 5 лет;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Старшей группы – для детей  от 5 до 6 лет;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Подготовительной к школе группы – для детей от 6 до 8 лет.           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В группы  МДОУ принимаются воспитанники независимо от пола, расы, национальности, языка, происхождения, отношения к религии.</a:t>
            </a:r>
          </a:p>
        </p:txBody>
      </p:sp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908050"/>
            <a:ext cx="8229600" cy="717550"/>
          </a:xfrm>
          <a:noFill/>
          <a:ln/>
        </p:spPr>
      </p:pic>
      <p:pic>
        <p:nvPicPr>
          <p:cNvPr id="161797" name="Picture 5" descr="64423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71450"/>
            <a:ext cx="133032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187450" y="476250"/>
            <a:ext cx="7956550" cy="48974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3000"/>
              <a:t>Содержание программы отражает весь комплекс психолого - педагогических условий, которые обеспечивают развитие детей в дошкольной организации, в том числе включает: предметно-пространственную развивающую образовательную среду, которая  является специфической для каждой образовательной организации, характера  взаимодействия со взрослыми, характера взаимодействия с другими детьми, системы отношений ребёнка к миру, к другим людям, к самому себе.</a:t>
            </a:r>
          </a:p>
          <a:p>
            <a:pPr>
              <a:lnSpc>
                <a:spcPct val="90000"/>
              </a:lnSpc>
            </a:pPr>
            <a:endParaRPr lang="ru-RU" sz="3000"/>
          </a:p>
        </p:txBody>
      </p:sp>
      <p:pic>
        <p:nvPicPr>
          <p:cNvPr id="18435" name="Picture 3" descr="6442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-171450"/>
            <a:ext cx="18621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  <a:noFill/>
          <a:ln/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kern="1200" cap="all" dirty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МОДЕЛЬ ОБРАЗОВАТЕЛЬНОЙ ПРОГРАММЫ МДОУ </a:t>
            </a:r>
            <a:endParaRPr lang="ru-RU" sz="3600" kern="1200" cap="all" dirty="0">
              <a:solidFill>
                <a:srgbClr val="00B050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825" y="1700213"/>
            <a:ext cx="8713788" cy="1152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chemeClr val="tx1"/>
                </a:solidFill>
                <a:latin typeface="Franklin Gothic Book" pitchFamily="34" charset="0"/>
                <a:cs typeface="Arial" charset="0"/>
              </a:rPr>
              <a:t>Цель Программы  -  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создать каждому ребенку в детском саду возможность для развития способностей, широкого взаимодействия с миром, активного практикования в разных видах деятельности, творческой самореализации.  </a:t>
            </a:r>
          </a:p>
        </p:txBody>
      </p:sp>
      <p:cxnSp>
        <p:nvCxnSpPr>
          <p:cNvPr id="6" name="Прямая соединительная линия 5"/>
          <p:cNvCxnSpPr>
            <a:stCxn id="4" idx="2"/>
          </p:cNvCxnSpPr>
          <p:nvPr/>
        </p:nvCxnSpPr>
        <p:spPr>
          <a:xfrm>
            <a:off x="4608513" y="2852738"/>
            <a:ext cx="0" cy="1152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827088" y="4005263"/>
            <a:ext cx="75612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27088" y="4005263"/>
            <a:ext cx="0" cy="576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627313" y="4005263"/>
            <a:ext cx="0" cy="576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608513" y="4005263"/>
            <a:ext cx="0" cy="576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388350" y="4019550"/>
            <a:ext cx="0" cy="57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659563" y="4005263"/>
            <a:ext cx="0" cy="576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07950" y="4581525"/>
            <a:ext cx="1655763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B050"/>
                </a:solidFill>
              </a:rPr>
              <a:t>Социально-коммуникативное развитие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389813" y="4595813"/>
            <a:ext cx="1503362" cy="135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B050"/>
                </a:solidFill>
              </a:rPr>
              <a:t>Физическое развитие </a:t>
            </a:r>
            <a:endParaRPr lang="ru-RU" dirty="0">
              <a:solidFill>
                <a:srgbClr val="00B05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35150" y="4595813"/>
            <a:ext cx="1873250" cy="135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B050"/>
                </a:solidFill>
              </a:rPr>
              <a:t>Познавательное развитие </a:t>
            </a:r>
            <a:endParaRPr lang="ru-RU" dirty="0">
              <a:solidFill>
                <a:srgbClr val="00B05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98888" y="4598988"/>
            <a:ext cx="1636712" cy="1350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B05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B050"/>
                </a:solidFill>
              </a:rPr>
              <a:t>Речевое развитие </a:t>
            </a:r>
            <a:endParaRPr lang="ru-RU" dirty="0">
              <a:solidFill>
                <a:srgbClr val="00B05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07050" y="4598988"/>
            <a:ext cx="1701800" cy="1350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B050"/>
                </a:solidFill>
              </a:rPr>
              <a:t>Художественно-эстетическое развитие </a:t>
            </a:r>
            <a:endParaRPr lang="ru-RU" sz="1600" dirty="0">
              <a:solidFill>
                <a:srgbClr val="00B05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116632"/>
            <a:ext cx="8686800" cy="936104"/>
          </a:xfrm>
          <a:noFill/>
          <a:ln/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36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3600" b="1" i="1" kern="1200" cap="all" dirty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ОБРАЗОВАТЕЛЬНЫЕ ОБЛАСТИ: </a:t>
            </a:r>
            <a:endParaRPr lang="ru-RU" sz="3600" kern="1200" cap="all" dirty="0">
              <a:solidFill>
                <a:srgbClr val="00B050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0482" name="Объект 2"/>
          <p:cNvSpPr>
            <a:spLocks noGrp="1"/>
          </p:cNvSpPr>
          <p:nvPr>
            <p:ph idx="4294967295"/>
          </p:nvPr>
        </p:nvSpPr>
        <p:spPr>
          <a:xfrm>
            <a:off x="250825" y="1341438"/>
            <a:ext cx="8740775" cy="4899025"/>
          </a:xfrm>
        </p:spPr>
        <p:txBody>
          <a:bodyPr/>
          <a:lstStyle/>
          <a:p>
            <a:r>
              <a:rPr lang="ru-RU" sz="2300" b="1" i="1" u="sng">
                <a:solidFill>
                  <a:srgbClr val="00B050"/>
                </a:solidFill>
              </a:rPr>
              <a:t>Социально-коммуникативное развитие</a:t>
            </a:r>
            <a:r>
              <a:rPr lang="ru-RU" sz="2300" b="1" i="1">
                <a:solidFill>
                  <a:srgbClr val="00B050"/>
                </a:solidFill>
              </a:rPr>
              <a:t> </a:t>
            </a:r>
            <a:r>
              <a:rPr lang="ru-RU" sz="2300" i="1"/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саморегуляции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</p:txBody>
      </p:sp>
      <p:pic>
        <p:nvPicPr>
          <p:cNvPr id="20484" name="Picture 4" descr="6442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7160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232</TotalTime>
  <Words>1512</Words>
  <Application>Microsoft Office PowerPoint</Application>
  <PresentationFormat>Экран (4:3)</PresentationFormat>
  <Paragraphs>116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Трек</vt:lpstr>
      <vt:lpstr>Оформление по умолчанию</vt:lpstr>
      <vt:lpstr>Краткая презентация  Основной общеобразовательной программы дошкольного образования  МДОУ «Детский сад № 117»</vt:lpstr>
      <vt:lpstr>Уважаемые родители!</vt:lpstr>
      <vt:lpstr>ОСНОВНАЯ ОБЩЕОБРАЗОВАТЕЛЬНАЯ ПРОГРАММА  ДОШКОЛЬНОГО ОБРАЗОВАНИЯ - </vt:lpstr>
      <vt:lpstr>   ОБРАЗОВАТЕЛЬНАЯ ПРОГРАММА СОСТОИТ:  </vt:lpstr>
      <vt:lpstr>ВОЗРАСТНЫЕ И ИНЫЕ КАТЕГОРИИ ДЕТЕЙ, НА КОТОРЫХ ОРИЕНТИРОВАНА ПРОГРАММА </vt:lpstr>
      <vt:lpstr>Презентация PowerPoint</vt:lpstr>
      <vt:lpstr>Презентация PowerPoint</vt:lpstr>
      <vt:lpstr>МОДЕЛЬ ОБРАЗОВАТЕЛЬНОЙ ПРОГРАММЫ МДОУ </vt:lpstr>
      <vt:lpstr> ОБРАЗОВАТЕЛЬНЫЕ ОБЛАСТИ: </vt:lpstr>
      <vt:lpstr>Презентация PowerPoint</vt:lpstr>
      <vt:lpstr>Презентация PowerPoint</vt:lpstr>
      <vt:lpstr>Презентация PowerPoint</vt:lpstr>
      <vt:lpstr>Презентация PowerPoint</vt:lpstr>
      <vt:lpstr> ЗАДАЧИ РЕАЛИЗАЦИИ ПРОГРАММЫ </vt:lpstr>
      <vt:lpstr>Презентация PowerPoint</vt:lpstr>
      <vt:lpstr> УСЛОВИЯ РЕАЛИЗАЦИИ ПРОГРАММЫ: </vt:lpstr>
      <vt:lpstr> ЦЕЛЕВЫЕ ОРИЕНТИРЫ НА ЭТАПЕ ЗАВЕРШЕНИЯ ДОШКОЛЬНОГО ОБРАЗОВАНИЯ </vt:lpstr>
      <vt:lpstr> ОБЯЗАТЕЛЬНАЯ ЧАСТЬ ОБРАЗОВАТЕЛЬНОЙ ПРОГРАММЫ </vt:lpstr>
      <vt:lpstr>Презентация PowerPoint</vt:lpstr>
      <vt:lpstr>Система взаимодействия с родителями включает: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ОСНОВНОЙ общеобразовательной ПРОГРАММЫ  МДОУ «Детский сад №104»  ГОРОДА Петрозаводск</dc:title>
  <dc:creator>1</dc:creator>
  <cp:lastModifiedBy>user</cp:lastModifiedBy>
  <cp:revision>28</cp:revision>
  <dcterms:created xsi:type="dcterms:W3CDTF">2016-06-07T10:59:54Z</dcterms:created>
  <dcterms:modified xsi:type="dcterms:W3CDTF">2017-12-18T07:12:05Z</dcterms:modified>
</cp:coreProperties>
</file>